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8023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604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4407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9209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4011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88141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3616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84188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E00"/>
    <a:srgbClr val="144856"/>
    <a:srgbClr val="175A68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00" d="100"/>
          <a:sy n="100" d="100"/>
        </p:scale>
        <p:origin x="544" y="4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097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194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2917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389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486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83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806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779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100"/>
            </a:lvl1pPr>
            <a:lvl2pPr marL="397891" indent="0" algn="ctr">
              <a:buNone/>
              <a:defRPr sz="1700"/>
            </a:lvl2pPr>
            <a:lvl3pPr marL="795782" indent="0" algn="ctr">
              <a:buNone/>
              <a:defRPr sz="1600"/>
            </a:lvl3pPr>
            <a:lvl4pPr marL="1193674" indent="0" algn="ctr">
              <a:buNone/>
              <a:defRPr sz="1400"/>
            </a:lvl4pPr>
            <a:lvl5pPr marL="1591564" indent="0" algn="ctr">
              <a:buNone/>
              <a:defRPr sz="1400"/>
            </a:lvl5pPr>
            <a:lvl6pPr marL="1989456" indent="0" algn="ctr">
              <a:buNone/>
              <a:defRPr sz="1400"/>
            </a:lvl6pPr>
            <a:lvl7pPr marL="2387347" indent="0" algn="ctr">
              <a:buNone/>
              <a:defRPr sz="1400"/>
            </a:lvl7pPr>
            <a:lvl8pPr marL="2785238" indent="0" algn="ctr">
              <a:buNone/>
              <a:defRPr sz="1400"/>
            </a:lvl8pPr>
            <a:lvl9pPr marL="3183129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7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5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93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1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894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873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852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831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7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9"/>
            <a:ext cx="8281035" cy="24743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6"/>
            <a:ext cx="4860607" cy="9097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6"/>
            <a:ext cx="4860607" cy="9097434"/>
          </a:xfrm>
        </p:spPr>
        <p:txBody>
          <a:bodyPr anchor="t"/>
          <a:lstStyle>
            <a:lvl1pPr marL="0" indent="0">
              <a:buNone/>
              <a:defRPr sz="2800"/>
            </a:lvl1pPr>
            <a:lvl2pPr marL="397891" indent="0">
              <a:buNone/>
              <a:defRPr sz="2400"/>
            </a:lvl2pPr>
            <a:lvl3pPr marL="795782" indent="0">
              <a:buNone/>
              <a:defRPr sz="2100"/>
            </a:lvl3pPr>
            <a:lvl4pPr marL="1193674" indent="0">
              <a:buNone/>
              <a:defRPr sz="1700"/>
            </a:lvl4pPr>
            <a:lvl5pPr marL="1591564" indent="0">
              <a:buNone/>
              <a:defRPr sz="1700"/>
            </a:lvl5pPr>
            <a:lvl6pPr marL="1989456" indent="0">
              <a:buNone/>
              <a:defRPr sz="1700"/>
            </a:lvl6pPr>
            <a:lvl7pPr marL="2387347" indent="0">
              <a:buNone/>
              <a:defRPr sz="1700"/>
            </a:lvl7pPr>
            <a:lvl8pPr marL="2785238" indent="0">
              <a:buNone/>
              <a:defRPr sz="1700"/>
            </a:lvl8pPr>
            <a:lvl9pPr marL="3183129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5"/>
          </a:xfrm>
          <a:prstGeom prst="rect">
            <a:avLst/>
          </a:prstGeom>
        </p:spPr>
        <p:txBody>
          <a:bodyPr vert="horz" lIns="74862" tIns="37431" rIns="74862" bIns="3743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7"/>
          </a:xfrm>
          <a:prstGeom prst="rect">
            <a:avLst/>
          </a:prstGeom>
        </p:spPr>
        <p:txBody>
          <a:bodyPr vert="horz" lIns="74862" tIns="37431" rIns="74862" bIns="3743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9578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46" indent="-198946" algn="l" defTabSz="795782" rtl="0" eaLnBrk="1" latinLnBrk="0" hangingPunct="1">
        <a:lnSpc>
          <a:spcPct val="90000"/>
        </a:lnSpc>
        <a:spcBef>
          <a:spcPts val="87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6836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728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92619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510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88401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86292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184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82075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891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782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67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56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456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347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238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129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40603" y="9558264"/>
            <a:ext cx="6966442" cy="6127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307094" y="7632544"/>
            <a:ext cx="2882366" cy="2201994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03257" y="5221177"/>
            <a:ext cx="3139146" cy="2259886"/>
          </a:xfrm>
          <a:prstGeom prst="blockArc">
            <a:avLst>
              <a:gd name="adj1" fmla="val 10865281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738024" y="7296896"/>
            <a:ext cx="6457395" cy="63051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54232" y="4781547"/>
            <a:ext cx="5856859" cy="6428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19181" y="2897645"/>
            <a:ext cx="2897226" cy="215764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79595" y="2524622"/>
            <a:ext cx="5756434" cy="63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3610865" y="49905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>
            <a:off x="8223178" y="1402514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8475897" y="5884335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851092" y="5489071"/>
            <a:ext cx="2457296" cy="3477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As-</a:t>
            </a:r>
            <a:r>
              <a:rPr lang="en-GB" sz="1000" u="sng" dirty="0" err="1">
                <a:solidFill>
                  <a:schemeClr val="accent5">
                    <a:lumMod val="75000"/>
                  </a:schemeClr>
                </a:solidFill>
              </a:rPr>
              <a:t>tu</a:t>
            </a:r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 un animal? (Have you got a pet?)</a:t>
            </a:r>
          </a:p>
          <a:p>
            <a:pPr algn="ctr" fontAlgn="b"/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• Repeat, recognise and attempt to spell the eight nouns (including the correct article for each) for pets . • Tell somebody  if they have or do not have a pet. • Ask somebody else  if they have a pet. • Tell somebody  the name of their pet. • Attempt to create a longer phrase using the conjunctions et  (“and”) or </a:t>
            </a:r>
            <a:r>
              <a:rPr lang="en-GB" sz="1000" dirty="0" err="1">
                <a:solidFill>
                  <a:schemeClr val="accent5">
                    <a:lumMod val="75000"/>
                  </a:schemeClr>
                </a:solidFill>
              </a:rPr>
              <a:t>mais</a:t>
            </a:r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 (“but”). </a:t>
            </a:r>
          </a:p>
          <a:p>
            <a:pPr algn="ctr" fontAlgn="b"/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Chez </a:t>
            </a:r>
            <a:r>
              <a:rPr lang="en-GB" sz="1000" u="sng" dirty="0" err="1">
                <a:solidFill>
                  <a:schemeClr val="accent5">
                    <a:lumMod val="75000"/>
                  </a:schemeClr>
                </a:solidFill>
              </a:rPr>
              <a:t>moi</a:t>
            </a:r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 (At mine)</a:t>
            </a:r>
            <a:endParaRPr lang="en-GB" sz="1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fontAlgn="b"/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• Say whether they live in a house or an apartment and say where it is. • Repeat, recognise and attempt to spell up to ten nouns (including the correct article for each) for the rooms of the house . • Tell somebody  what rooms they have or do not have in their home. • Ask somebody else  what rooms they have in their home. • Attempt to create a longer spoken or written passage  recycling previously learnt language (incorporating personal details such as their name and age). 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8684374" y="605042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8665931" y="6050420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8684375" y="6040440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37" name="TextBox 136"/>
          <p:cNvSpPr txBox="1"/>
          <p:nvPr/>
        </p:nvSpPr>
        <p:spPr>
          <a:xfrm rot="5400000">
            <a:off x="7346613" y="9717008"/>
            <a:ext cx="1472986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/>
              <a:t>AUTUMN</a:t>
            </a:r>
          </a:p>
        </p:txBody>
      </p:sp>
      <p:sp>
        <p:nvSpPr>
          <p:cNvPr id="138" name="TextBox 137"/>
          <p:cNvSpPr txBox="1"/>
          <p:nvPr/>
        </p:nvSpPr>
        <p:spPr>
          <a:xfrm rot="5400000">
            <a:off x="5280356" y="7601823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/>
              <a:t>SUMMER</a:t>
            </a:r>
          </a:p>
        </p:txBody>
      </p:sp>
      <p:sp>
        <p:nvSpPr>
          <p:cNvPr id="139" name="TextBox 138"/>
          <p:cNvSpPr txBox="1"/>
          <p:nvPr/>
        </p:nvSpPr>
        <p:spPr>
          <a:xfrm rot="5400000">
            <a:off x="5781915" y="4807921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SPRING</a:t>
            </a:r>
          </a:p>
        </p:txBody>
      </p:sp>
      <p:sp>
        <p:nvSpPr>
          <p:cNvPr id="155" name="TextBox 154"/>
          <p:cNvSpPr txBox="1"/>
          <p:nvPr/>
        </p:nvSpPr>
        <p:spPr>
          <a:xfrm rot="16200000">
            <a:off x="4617141" y="9722958"/>
            <a:ext cx="1472984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:SPRING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1930278" y="9722957"/>
            <a:ext cx="1465049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SUMMER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8011092" y="2616301"/>
            <a:ext cx="1346874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Transition assessment</a:t>
            </a: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605461" y="3489854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783732" y="3638846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810109" y="3647047"/>
            <a:ext cx="705196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8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794621" y="3631281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8251865" y="9361690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8447977" y="9506291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8527621" y="9499972"/>
            <a:ext cx="684361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5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8460817" y="9494701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90" name="TextBox 89"/>
          <p:cNvSpPr txBox="1"/>
          <p:nvPr/>
        </p:nvSpPr>
        <p:spPr>
          <a:xfrm rot="5400000">
            <a:off x="3364746" y="4732379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SUMMER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2706982" y="7474255"/>
            <a:ext cx="1619725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/>
              <a:t>SPRING</a:t>
            </a:r>
          </a:p>
        </p:txBody>
      </p:sp>
      <p:sp>
        <p:nvSpPr>
          <p:cNvPr id="79" name="TextBox 78"/>
          <p:cNvSpPr txBox="1"/>
          <p:nvPr/>
        </p:nvSpPr>
        <p:spPr>
          <a:xfrm rot="5400000">
            <a:off x="8176974" y="4807403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AUTUMN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336" y="1691200"/>
            <a:ext cx="311150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TextBox 81"/>
          <p:cNvSpPr txBox="1"/>
          <p:nvPr/>
        </p:nvSpPr>
        <p:spPr>
          <a:xfrm rot="5400000">
            <a:off x="2658903" y="2393817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SPRING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8EE56D9-1DC6-404C-A185-128635565651}"/>
              </a:ext>
            </a:extLst>
          </p:cNvPr>
          <p:cNvSpPr txBox="1"/>
          <p:nvPr/>
        </p:nvSpPr>
        <p:spPr>
          <a:xfrm>
            <a:off x="3721540" y="5930692"/>
            <a:ext cx="2221850" cy="3016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1000" u="sng" dirty="0" err="1">
                <a:solidFill>
                  <a:schemeClr val="accent5">
                    <a:lumMod val="75000"/>
                  </a:schemeClr>
                </a:solidFill>
              </a:rPr>
              <a:t>classe</a:t>
            </a:r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 (In class)</a:t>
            </a:r>
          </a:p>
          <a:p>
            <a:pPr algn="ctr" fontAlgn="b"/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Remember and recall 12 classroom objects with their indefinite article/determiner. • Replace an indefinite article/determiner with a possessive adjective. • Say and write what they have and do not have in their pencil case. </a:t>
            </a:r>
          </a:p>
          <a:p>
            <a:pPr algn="ctr" fontAlgn="b"/>
            <a:r>
              <a:rPr lang="fr-FR" sz="1000" u="sng" dirty="0">
                <a:solidFill>
                  <a:schemeClr val="accent5">
                    <a:lumMod val="75000"/>
                  </a:schemeClr>
                </a:solidFill>
              </a:rPr>
              <a:t>Je me présente (</a:t>
            </a:r>
            <a:r>
              <a:rPr lang="fr-FR" sz="1000" u="sng" dirty="0" err="1">
                <a:solidFill>
                  <a:schemeClr val="accent5">
                    <a:lumMod val="75000"/>
                  </a:schemeClr>
                </a:solidFill>
              </a:rPr>
              <a:t>Introducing</a:t>
            </a:r>
            <a:r>
              <a:rPr lang="fr-FR" sz="1000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1000" u="sng" dirty="0" err="1">
                <a:solidFill>
                  <a:schemeClr val="accent5">
                    <a:lumMod val="75000"/>
                  </a:schemeClr>
                </a:solidFill>
              </a:rPr>
              <a:t>myself</a:t>
            </a:r>
            <a:r>
              <a:rPr lang="fr-FR" sz="1000" u="sng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algn="ctr" fontAlgn="b"/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• Use basic greetings , ask somebody how they are feeling and reply when asked. • Ask somebody their name  and reply when asked. • Recall the numbers 1-10 and count from 11-20 .  • Ask somebody how old they are  and reply when asked. • Ask somebody where they live and reply when asked. • Express nationality  and understand basic gender agreement rules.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DA7BF7A-AB7D-41CA-B994-3C0D873527AD}"/>
              </a:ext>
            </a:extLst>
          </p:cNvPr>
          <p:cNvSpPr txBox="1"/>
          <p:nvPr/>
        </p:nvSpPr>
        <p:spPr>
          <a:xfrm>
            <a:off x="6309877" y="6076415"/>
            <a:ext cx="2228133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La date (The date)</a:t>
            </a:r>
          </a:p>
          <a:p>
            <a:pPr algn="ctr" fontAlgn="b"/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• Recognise and recall the 7 days of the week . • Recognise and recall the 12 months of the year . • Recognise and recall numbers 1-31 . • Ask and answer the question ‘Quelle </a:t>
            </a:r>
            <a:r>
              <a:rPr lang="en-GB" sz="1000" dirty="0" err="1">
                <a:solidFill>
                  <a:schemeClr val="accent5">
                    <a:lumMod val="75000"/>
                  </a:schemeClr>
                </a:solidFill>
              </a:rPr>
              <a:t>est</a:t>
            </a:r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 la date </a:t>
            </a:r>
            <a:r>
              <a:rPr lang="en-GB" sz="1000" dirty="0" err="1">
                <a:solidFill>
                  <a:schemeClr val="accent5">
                    <a:lumMod val="75000"/>
                  </a:schemeClr>
                </a:solidFill>
              </a:rPr>
              <a:t>aujourd’hui</a:t>
            </a:r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 ?’ (What is the date today?) . • Ask and answer the question ’</a:t>
            </a:r>
            <a:r>
              <a:rPr lang="en-GB" sz="1000" dirty="0" err="1">
                <a:solidFill>
                  <a:schemeClr val="accent5">
                    <a:lumMod val="75000"/>
                  </a:schemeClr>
                </a:solidFill>
              </a:rPr>
              <a:t>C’est</a:t>
            </a:r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1000" dirty="0" err="1">
                <a:solidFill>
                  <a:schemeClr val="accent5">
                    <a:lumMod val="75000"/>
                  </a:schemeClr>
                </a:solidFill>
              </a:rPr>
              <a:t>quand</a:t>
            </a:r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 ton </a:t>
            </a:r>
            <a:r>
              <a:rPr lang="en-GB" sz="1000" dirty="0" err="1">
                <a:solidFill>
                  <a:schemeClr val="accent5">
                    <a:lumMod val="75000"/>
                  </a:schemeClr>
                </a:solidFill>
              </a:rPr>
              <a:t>anniversaire</a:t>
            </a:r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 ?’ (When is your birthday?) . </a:t>
            </a:r>
          </a:p>
          <a:p>
            <a:pPr algn="ctr" fontAlgn="b"/>
            <a:r>
              <a:rPr lang="en-GB" sz="1000" u="sng" dirty="0">
                <a:solidFill>
                  <a:schemeClr val="accent5">
                    <a:lumMod val="75000"/>
                  </a:schemeClr>
                </a:solidFill>
              </a:rPr>
              <a:t>Petit Chaperon Rouge (Little Red Riding Hood)</a:t>
            </a:r>
          </a:p>
          <a:p>
            <a:pPr algn="ctr" fontAlgn="b"/>
            <a:r>
              <a:rPr lang="en-GB" sz="1000" dirty="0">
                <a:solidFill>
                  <a:schemeClr val="accent5">
                    <a:lumMod val="75000"/>
                  </a:schemeClr>
                </a:solidFill>
              </a:rPr>
              <a:t>• Sit and listen attentively to a familiar fairy tale . • Use picture and word cards to recognise and retain key vocabulary from the story. • Name and spell at least four parts of the body  as seen in the story.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B834201-3669-4B91-BFCF-D7D7BA1E47E7}"/>
              </a:ext>
            </a:extLst>
          </p:cNvPr>
          <p:cNvSpPr txBox="1"/>
          <p:nvPr/>
        </p:nvSpPr>
        <p:spPr>
          <a:xfrm>
            <a:off x="69367" y="9685152"/>
            <a:ext cx="1325695" cy="2400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C00000"/>
                </a:solidFill>
              </a:rPr>
              <a:t>Les </a:t>
            </a:r>
            <a:r>
              <a:rPr lang="en-GB" sz="1000" u="sng" dirty="0" err="1">
                <a:solidFill>
                  <a:srgbClr val="C00000"/>
                </a:solidFill>
              </a:rPr>
              <a:t>glaces</a:t>
            </a:r>
            <a:r>
              <a:rPr lang="en-GB" sz="1000" u="sng" dirty="0">
                <a:solidFill>
                  <a:srgbClr val="C00000"/>
                </a:solidFill>
              </a:rPr>
              <a:t> (Ice creams) </a:t>
            </a:r>
          </a:p>
          <a:p>
            <a:pPr algn="ctr" fontAlgn="b"/>
            <a:r>
              <a:rPr lang="en-GB" sz="1000" dirty="0">
                <a:solidFill>
                  <a:srgbClr val="C00000"/>
                </a:solidFill>
              </a:rPr>
              <a:t>Find France on a map and be able to recall at least 1 Francophone country. Use key greetings. Ask and answer the question ‘How are you?’. Ask and answer the question 'What is your name?’. Count to 10 . Read, write, say and recognise 10 colours.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82DD447-301C-4C62-B85C-E9DCAFECC2DA}"/>
              </a:ext>
            </a:extLst>
          </p:cNvPr>
          <p:cNvSpPr txBox="1"/>
          <p:nvPr/>
        </p:nvSpPr>
        <p:spPr>
          <a:xfrm>
            <a:off x="1465021" y="9686424"/>
            <a:ext cx="1000232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900" u="sng" dirty="0">
                <a:solidFill>
                  <a:srgbClr val="C00000"/>
                </a:solidFill>
              </a:rPr>
              <a:t>Les forms (Shapes)</a:t>
            </a:r>
          </a:p>
          <a:p>
            <a:pPr algn="ctr" fontAlgn="t"/>
            <a:r>
              <a:rPr lang="en-GB" sz="900" dirty="0">
                <a:solidFill>
                  <a:srgbClr val="C00000"/>
                </a:solidFill>
              </a:rPr>
              <a:t>Name and recognise up to 10 shapes . Attempt to spell some of these nouns.  Recognise that nouns have an article  and in this case,      the indefinite ‘un’ or ‘</a:t>
            </a:r>
            <a:r>
              <a:rPr lang="en-GB" sz="900" dirty="0" err="1">
                <a:solidFill>
                  <a:srgbClr val="C00000"/>
                </a:solidFill>
              </a:rPr>
              <a:t>une</a:t>
            </a:r>
            <a:r>
              <a:rPr lang="en-GB" sz="900" dirty="0">
                <a:solidFill>
                  <a:srgbClr val="C00000"/>
                </a:solidFill>
              </a:rPr>
              <a:t>’. Have an opportunity to learn and/or revise numbers 1-5.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EC9837-94C1-4B84-BF42-B63F1E040EF7}"/>
              </a:ext>
            </a:extLst>
          </p:cNvPr>
          <p:cNvSpPr txBox="1"/>
          <p:nvPr/>
        </p:nvSpPr>
        <p:spPr>
          <a:xfrm>
            <a:off x="2859878" y="9683504"/>
            <a:ext cx="1198751" cy="3016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C00000"/>
                </a:solidFill>
              </a:rPr>
              <a:t>Les </a:t>
            </a:r>
            <a:r>
              <a:rPr lang="en-GB" sz="1000" u="sng" dirty="0" err="1">
                <a:solidFill>
                  <a:srgbClr val="C00000"/>
                </a:solidFill>
              </a:rPr>
              <a:t>animaux</a:t>
            </a:r>
            <a:r>
              <a:rPr lang="en-GB" sz="1000" u="sng" dirty="0">
                <a:solidFill>
                  <a:srgbClr val="C00000"/>
                </a:solidFill>
              </a:rPr>
              <a:t> (Animals)</a:t>
            </a:r>
          </a:p>
          <a:p>
            <a:pPr algn="ctr" fontAlgn="b"/>
            <a:r>
              <a:rPr lang="en-GB" sz="1000" dirty="0">
                <a:solidFill>
                  <a:srgbClr val="C00000"/>
                </a:solidFill>
              </a:rPr>
              <a:t>Recognise, recall, and spell up to 10 animals  with their correct determiners/ indefinite articles.  Understand that there are more determiners/ articles  than in English. Use and become more familiar with the conjugated verb ‘je </a:t>
            </a:r>
            <a:r>
              <a:rPr lang="en-GB" sz="1000" dirty="0" err="1">
                <a:solidFill>
                  <a:srgbClr val="C00000"/>
                </a:solidFill>
              </a:rPr>
              <a:t>suis</a:t>
            </a:r>
            <a:r>
              <a:rPr lang="en-GB" sz="1000" dirty="0">
                <a:solidFill>
                  <a:srgbClr val="C00000"/>
                </a:solidFill>
              </a:rPr>
              <a:t>’ (I am), from the infinitive verb ‘</a:t>
            </a:r>
            <a:r>
              <a:rPr lang="en-GB" sz="1000" dirty="0" err="1">
                <a:solidFill>
                  <a:srgbClr val="C00000"/>
                </a:solidFill>
              </a:rPr>
              <a:t>être</a:t>
            </a:r>
            <a:r>
              <a:rPr lang="en-GB" sz="1000" dirty="0">
                <a:solidFill>
                  <a:srgbClr val="C00000"/>
                </a:solidFill>
              </a:rPr>
              <a:t>’ (to be).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57FB21C-6168-464C-BC4D-C9BCD2F6731A}"/>
              </a:ext>
            </a:extLst>
          </p:cNvPr>
          <p:cNvSpPr txBox="1"/>
          <p:nvPr/>
        </p:nvSpPr>
        <p:spPr>
          <a:xfrm>
            <a:off x="4145357" y="9692268"/>
            <a:ext cx="1003271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fr-FR" sz="900" u="sng" dirty="0">
                <a:solidFill>
                  <a:srgbClr val="C00000"/>
                </a:solidFill>
              </a:rPr>
              <a:t>L'ancienne histoire de la Grande-Bretagne (Ancient </a:t>
            </a:r>
            <a:r>
              <a:rPr lang="fr-FR" sz="900" u="sng" dirty="0" err="1">
                <a:solidFill>
                  <a:srgbClr val="C00000"/>
                </a:solidFill>
              </a:rPr>
              <a:t>Britain</a:t>
            </a:r>
            <a:r>
              <a:rPr lang="fr-FR" sz="900" u="sng" dirty="0">
                <a:solidFill>
                  <a:srgbClr val="C00000"/>
                </a:solidFill>
              </a:rPr>
              <a:t>) </a:t>
            </a:r>
            <a:endParaRPr lang="en-GB" sz="900" u="sng" dirty="0">
              <a:solidFill>
                <a:srgbClr val="C00000"/>
              </a:solidFill>
            </a:endParaRPr>
          </a:p>
          <a:p>
            <a:pPr algn="ctr" fontAlgn="t"/>
            <a:r>
              <a:rPr lang="en-GB" sz="900" dirty="0">
                <a:solidFill>
                  <a:srgbClr val="C00000"/>
                </a:solidFill>
              </a:rPr>
              <a:t>Learn the French for “I am” (Je </a:t>
            </a:r>
            <a:r>
              <a:rPr lang="en-GB" sz="900" dirty="0" err="1">
                <a:solidFill>
                  <a:srgbClr val="C00000"/>
                </a:solidFill>
              </a:rPr>
              <a:t>suis</a:t>
            </a:r>
            <a:r>
              <a:rPr lang="en-GB" sz="900" dirty="0">
                <a:solidFill>
                  <a:srgbClr val="C00000"/>
                </a:solidFill>
              </a:rPr>
              <a:t>), “I have” (</a:t>
            </a:r>
            <a:r>
              <a:rPr lang="en-GB" sz="900" dirty="0" err="1">
                <a:solidFill>
                  <a:srgbClr val="C00000"/>
                </a:solidFill>
              </a:rPr>
              <a:t>J’ai</a:t>
            </a:r>
            <a:r>
              <a:rPr lang="en-GB" sz="900" dirty="0">
                <a:solidFill>
                  <a:srgbClr val="C00000"/>
                </a:solidFill>
              </a:rPr>
              <a:t>) and “I live” (</a:t>
            </a:r>
            <a:r>
              <a:rPr lang="en-GB" sz="900" dirty="0" err="1">
                <a:solidFill>
                  <a:srgbClr val="C00000"/>
                </a:solidFill>
              </a:rPr>
              <a:t>J’habite</a:t>
            </a:r>
            <a:r>
              <a:rPr lang="en-GB" sz="900" dirty="0">
                <a:solidFill>
                  <a:srgbClr val="C00000"/>
                </a:solidFill>
              </a:rPr>
              <a:t>).  Name the six key periods of ancient Britain in chronological order. Be able to say three of the types of people who lived in ancient Britain.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DCD6D53-DD7B-4357-98C0-EFB6DBEF6EC7}"/>
              </a:ext>
            </a:extLst>
          </p:cNvPr>
          <p:cNvSpPr txBox="1"/>
          <p:nvPr/>
        </p:nvSpPr>
        <p:spPr>
          <a:xfrm>
            <a:off x="5562090" y="9703670"/>
            <a:ext cx="1003271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C00000"/>
                </a:solidFill>
              </a:rPr>
              <a:t>Je </a:t>
            </a:r>
            <a:r>
              <a:rPr lang="en-GB" sz="1000" u="sng" dirty="0" err="1">
                <a:solidFill>
                  <a:srgbClr val="C00000"/>
                </a:solidFill>
              </a:rPr>
              <a:t>peux</a:t>
            </a:r>
            <a:r>
              <a:rPr lang="en-GB" sz="1000" u="sng" dirty="0">
                <a:solidFill>
                  <a:srgbClr val="C00000"/>
                </a:solidFill>
              </a:rPr>
              <a:t> (I am able) </a:t>
            </a:r>
            <a:r>
              <a:rPr lang="en-GB" sz="1000" dirty="0">
                <a:solidFill>
                  <a:srgbClr val="C00000"/>
                </a:solidFill>
              </a:rPr>
              <a:t>Recognise, recall and spell action verbs. Use ‘je </a:t>
            </a:r>
            <a:r>
              <a:rPr lang="en-GB" sz="1000" dirty="0" err="1">
                <a:solidFill>
                  <a:srgbClr val="C00000"/>
                </a:solidFill>
              </a:rPr>
              <a:t>peux</a:t>
            </a:r>
            <a:r>
              <a:rPr lang="en-GB" sz="1000" dirty="0">
                <a:solidFill>
                  <a:srgbClr val="C00000"/>
                </a:solidFill>
              </a:rPr>
              <a:t>’ (I am able) and ‘je ne </a:t>
            </a:r>
            <a:r>
              <a:rPr lang="en-GB" sz="1000" dirty="0" err="1">
                <a:solidFill>
                  <a:srgbClr val="C00000"/>
                </a:solidFill>
              </a:rPr>
              <a:t>peux</a:t>
            </a:r>
            <a:r>
              <a:rPr lang="en-GB" sz="1000" dirty="0">
                <a:solidFill>
                  <a:srgbClr val="C00000"/>
                </a:solidFill>
              </a:rPr>
              <a:t> pas’ (I am not able). Combine positive and negative sentence structures using ‘et’ (and / ‘</a:t>
            </a:r>
            <a:r>
              <a:rPr lang="en-GB" sz="1000" dirty="0" err="1">
                <a:solidFill>
                  <a:srgbClr val="C00000"/>
                </a:solidFill>
              </a:rPr>
              <a:t>mais</a:t>
            </a:r>
            <a:r>
              <a:rPr lang="en-GB" sz="1000" dirty="0">
                <a:solidFill>
                  <a:srgbClr val="C00000"/>
                </a:solidFill>
              </a:rPr>
              <a:t>’ (but).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BDEF894-97ED-44D7-901C-CD1A5B212E25}"/>
              </a:ext>
            </a:extLst>
          </p:cNvPr>
          <p:cNvSpPr txBox="1"/>
          <p:nvPr/>
        </p:nvSpPr>
        <p:spPr>
          <a:xfrm>
            <a:off x="6657665" y="9692846"/>
            <a:ext cx="119875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u="sng" dirty="0" err="1">
                <a:solidFill>
                  <a:srgbClr val="C00000"/>
                </a:solidFill>
              </a:rPr>
              <a:t>J’apprends</a:t>
            </a:r>
            <a:r>
              <a:rPr lang="en-GB" sz="900" u="sng" dirty="0">
                <a:solidFill>
                  <a:srgbClr val="C00000"/>
                </a:solidFill>
              </a:rPr>
              <a:t> le </a:t>
            </a:r>
            <a:r>
              <a:rPr lang="en-GB" sz="900" u="sng" dirty="0" err="1">
                <a:solidFill>
                  <a:srgbClr val="C00000"/>
                </a:solidFill>
              </a:rPr>
              <a:t>francais</a:t>
            </a:r>
            <a:r>
              <a:rPr lang="en-GB" sz="900" u="sng" dirty="0">
                <a:solidFill>
                  <a:srgbClr val="C00000"/>
                </a:solidFill>
              </a:rPr>
              <a:t> ( I am learning French)</a:t>
            </a:r>
          </a:p>
          <a:p>
            <a:pPr algn="ctr"/>
            <a:r>
              <a:rPr lang="en-GB" sz="900" dirty="0">
                <a:solidFill>
                  <a:srgbClr val="C00000"/>
                </a:solidFill>
              </a:rPr>
              <a:t>Find France on a map Use key greetings. Ask and answer the questions ‘How are you?’ and 'What is your name?’ . Count to 10 . Read, write, say and recognise 10 colours .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7F00E38-8CC5-4366-A3D6-D35BE8A48ECB}"/>
              </a:ext>
            </a:extLst>
          </p:cNvPr>
          <p:cNvSpPr txBox="1"/>
          <p:nvPr/>
        </p:nvSpPr>
        <p:spPr>
          <a:xfrm rot="16200000">
            <a:off x="-190768" y="7474255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AUTUMN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E523425-410A-419C-B129-4B82765F0D4D}"/>
              </a:ext>
            </a:extLst>
          </p:cNvPr>
          <p:cNvSpPr txBox="1"/>
          <p:nvPr/>
        </p:nvSpPr>
        <p:spPr>
          <a:xfrm rot="16200000">
            <a:off x="312378" y="2450871"/>
            <a:ext cx="1673710" cy="2616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AUTUMN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4B6353F-CDBF-4BFF-B609-2B74A5F60983}"/>
              </a:ext>
            </a:extLst>
          </p:cNvPr>
          <p:cNvSpPr txBox="1"/>
          <p:nvPr/>
        </p:nvSpPr>
        <p:spPr>
          <a:xfrm>
            <a:off x="2118741" y="3873947"/>
            <a:ext cx="1839121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00B050"/>
                </a:solidFill>
              </a:rPr>
              <a:t>Ma </a:t>
            </a:r>
            <a:r>
              <a:rPr lang="en-GB" sz="1000" u="sng" dirty="0" err="1">
                <a:solidFill>
                  <a:srgbClr val="00B050"/>
                </a:solidFill>
              </a:rPr>
              <a:t>journée</a:t>
            </a:r>
            <a:endParaRPr lang="en-GB" sz="1000" u="sng" dirty="0">
              <a:solidFill>
                <a:srgbClr val="00B050"/>
              </a:solidFill>
            </a:endParaRPr>
          </a:p>
          <a:p>
            <a:pPr algn="ctr" fontAlgn="b"/>
            <a:r>
              <a:rPr lang="en-GB" sz="1000" dirty="0">
                <a:solidFill>
                  <a:srgbClr val="00B050"/>
                </a:solidFill>
              </a:rPr>
              <a:t>1. </a:t>
            </a:r>
            <a:r>
              <a:rPr lang="fr-FR" sz="1000" dirty="0">
                <a:solidFill>
                  <a:srgbClr val="00B050"/>
                </a:solidFill>
              </a:rPr>
              <a:t>Le matin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Mes matières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Pourquoi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Mon emploi du temps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Après le collège</a:t>
            </a:r>
          </a:p>
          <a:p>
            <a:pPr algn="ctr" fontAlgn="b"/>
            <a:r>
              <a:rPr lang="en-GB" sz="1000" dirty="0">
                <a:solidFill>
                  <a:srgbClr val="00B050"/>
                </a:solidFill>
              </a:rPr>
              <a:t>2. </a:t>
            </a:r>
            <a:r>
              <a:rPr lang="fr-FR" sz="1000" dirty="0">
                <a:solidFill>
                  <a:srgbClr val="00B050"/>
                </a:solidFill>
              </a:rPr>
              <a:t>Le sport et les jeux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Qu’est-ce que tu aimes faire ?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Vive les vacances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6193DB0-6533-40F3-B91F-2928E276BF16}"/>
              </a:ext>
            </a:extLst>
          </p:cNvPr>
          <p:cNvSpPr txBox="1"/>
          <p:nvPr/>
        </p:nvSpPr>
        <p:spPr>
          <a:xfrm>
            <a:off x="6947462" y="3880158"/>
            <a:ext cx="1759582" cy="1785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 err="1">
                <a:solidFill>
                  <a:srgbClr val="00B050"/>
                </a:solidFill>
              </a:rPr>
              <a:t>Famille</a:t>
            </a:r>
            <a:r>
              <a:rPr lang="en-GB" sz="1000" u="sng" dirty="0">
                <a:solidFill>
                  <a:srgbClr val="00B050"/>
                </a:solidFill>
              </a:rPr>
              <a:t> et </a:t>
            </a:r>
            <a:r>
              <a:rPr lang="en-GB" sz="1000" u="sng" dirty="0" err="1">
                <a:solidFill>
                  <a:srgbClr val="00B050"/>
                </a:solidFill>
              </a:rPr>
              <a:t>copains</a:t>
            </a:r>
            <a:endParaRPr lang="en-GB" sz="1000" u="sng" dirty="0">
              <a:solidFill>
                <a:srgbClr val="00B050"/>
              </a:solidFill>
            </a:endParaRPr>
          </a:p>
          <a:p>
            <a:pPr algn="ctr" fontAlgn="b"/>
            <a:r>
              <a:rPr lang="en-GB" sz="1000" dirty="0">
                <a:solidFill>
                  <a:srgbClr val="00B050"/>
                </a:solidFill>
              </a:rPr>
              <a:t>1.</a:t>
            </a:r>
            <a:r>
              <a:rPr lang="fr-FR" sz="1000" dirty="0">
                <a:solidFill>
                  <a:srgbClr val="00B050"/>
                </a:solidFill>
              </a:rPr>
              <a:t> La rentrée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Frères et sœurs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Ma famille 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Tu as un animal?</a:t>
            </a:r>
          </a:p>
          <a:p>
            <a:pPr algn="ctr" fontAlgn="b"/>
            <a:r>
              <a:rPr lang="fr-FR" sz="1000" dirty="0" err="1">
                <a:solidFill>
                  <a:srgbClr val="00B050"/>
                </a:solidFill>
              </a:rPr>
              <a:t>European</a:t>
            </a:r>
            <a:r>
              <a:rPr lang="fr-FR" sz="1000" dirty="0">
                <a:solidFill>
                  <a:srgbClr val="00B050"/>
                </a:solidFill>
              </a:rPr>
              <a:t> Day of </a:t>
            </a:r>
            <a:r>
              <a:rPr lang="fr-FR" sz="1000" dirty="0" err="1">
                <a:solidFill>
                  <a:srgbClr val="00B050"/>
                </a:solidFill>
              </a:rPr>
              <a:t>Languages</a:t>
            </a:r>
            <a:endParaRPr lang="fr-FR" sz="1000" dirty="0">
              <a:solidFill>
                <a:srgbClr val="00B050"/>
              </a:solidFill>
            </a:endParaRP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2. Je me présente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Remembrance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Portraits 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Opinions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Noël en France </a:t>
            </a:r>
            <a:endParaRPr lang="en-GB" sz="1000" dirty="0">
              <a:solidFill>
                <a:srgbClr val="00B05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00B577F-7372-4E45-8857-ABB44CF06A5B}"/>
              </a:ext>
            </a:extLst>
          </p:cNvPr>
          <p:cNvSpPr txBox="1"/>
          <p:nvPr/>
        </p:nvSpPr>
        <p:spPr>
          <a:xfrm>
            <a:off x="4596175" y="3869166"/>
            <a:ext cx="165184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00B050"/>
                </a:solidFill>
              </a:rPr>
              <a:t>Chez </a:t>
            </a:r>
            <a:r>
              <a:rPr lang="en-GB" sz="1000" u="sng" dirty="0" err="1">
                <a:solidFill>
                  <a:srgbClr val="00B050"/>
                </a:solidFill>
              </a:rPr>
              <a:t>moi</a:t>
            </a:r>
            <a:endParaRPr lang="en-GB" sz="1000" u="sng" dirty="0">
              <a:solidFill>
                <a:srgbClr val="00B050"/>
              </a:solidFill>
            </a:endParaRPr>
          </a:p>
          <a:p>
            <a:pPr algn="ctr" fontAlgn="b"/>
            <a:r>
              <a:rPr lang="en-GB" sz="1000" dirty="0">
                <a:solidFill>
                  <a:srgbClr val="00B050"/>
                </a:solidFill>
              </a:rPr>
              <a:t>1.</a:t>
            </a:r>
            <a:r>
              <a:rPr lang="fr-FR" sz="1000" dirty="0">
                <a:solidFill>
                  <a:srgbClr val="00B050"/>
                </a:solidFill>
              </a:rPr>
              <a:t> Où habites-tu?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Ma maison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Ma chambre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Le soir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2. Quelle heure est-il?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Francophonie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Au centre ville</a:t>
            </a:r>
          </a:p>
          <a:p>
            <a:pPr algn="ctr" fontAlgn="b"/>
            <a:r>
              <a:rPr lang="fr-FR" sz="1000" dirty="0">
                <a:solidFill>
                  <a:srgbClr val="00B050"/>
                </a:solidFill>
              </a:rPr>
              <a:t>More about opinions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A501A1C-65D0-47CF-BA39-1709C9C37935}"/>
              </a:ext>
            </a:extLst>
          </p:cNvPr>
          <p:cNvSpPr txBox="1"/>
          <p:nvPr/>
        </p:nvSpPr>
        <p:spPr>
          <a:xfrm>
            <a:off x="1357569" y="1158202"/>
            <a:ext cx="1880475" cy="1785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 err="1">
                <a:solidFill>
                  <a:srgbClr val="7030A0"/>
                </a:solidFill>
              </a:rPr>
              <a:t>Famille</a:t>
            </a:r>
            <a:r>
              <a:rPr lang="en-GB" sz="1000" u="sng" dirty="0">
                <a:solidFill>
                  <a:srgbClr val="7030A0"/>
                </a:solidFill>
              </a:rPr>
              <a:t> et domicile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1. </a:t>
            </a:r>
            <a:r>
              <a:rPr lang="fr-FR" sz="1000" dirty="0">
                <a:solidFill>
                  <a:srgbClr val="7030A0"/>
                </a:solidFill>
              </a:rPr>
              <a:t>Mon album de famille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Au boulot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Où habitent-ils ?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Quel temps fait il ?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Black </a:t>
            </a:r>
            <a:r>
              <a:rPr lang="fr-FR" sz="1000" dirty="0" err="1">
                <a:solidFill>
                  <a:srgbClr val="7030A0"/>
                </a:solidFill>
              </a:rPr>
              <a:t>History</a:t>
            </a:r>
            <a:r>
              <a:rPr lang="fr-FR" sz="1000" dirty="0">
                <a:solidFill>
                  <a:srgbClr val="7030A0"/>
                </a:solidFill>
              </a:rPr>
              <a:t> : </a:t>
            </a:r>
            <a:r>
              <a:rPr lang="fr-FR" sz="1000" dirty="0" err="1">
                <a:solidFill>
                  <a:srgbClr val="7030A0"/>
                </a:solidFill>
              </a:rPr>
              <a:t>Josephine</a:t>
            </a:r>
            <a:r>
              <a:rPr lang="fr-FR" sz="1000" dirty="0">
                <a:solidFill>
                  <a:srgbClr val="7030A0"/>
                </a:solidFill>
              </a:rPr>
              <a:t> Baker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2. Une journée dans la vie de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Remembrance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More on opinions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Christmas traditions in France – Galette des rois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CE82970-93DB-4448-8B54-8486BC278003}"/>
              </a:ext>
            </a:extLst>
          </p:cNvPr>
          <p:cNvSpPr txBox="1"/>
          <p:nvPr/>
        </p:nvSpPr>
        <p:spPr>
          <a:xfrm>
            <a:off x="3721540" y="1162807"/>
            <a:ext cx="1772949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7030A0"/>
                </a:solidFill>
              </a:rPr>
              <a:t>Temps libre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1. </a:t>
            </a:r>
            <a:r>
              <a:rPr lang="fr-FR" sz="1000" dirty="0">
                <a:solidFill>
                  <a:srgbClr val="7030A0"/>
                </a:solidFill>
              </a:rPr>
              <a:t>Hier soir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On a regarde la télé</a:t>
            </a:r>
          </a:p>
          <a:p>
            <a:pPr algn="ctr" fontAlgn="b"/>
            <a:r>
              <a:rPr lang="fr-FR" sz="1000" dirty="0" err="1">
                <a:solidFill>
                  <a:srgbClr val="7030A0"/>
                </a:solidFill>
              </a:rPr>
              <a:t>Verbs</a:t>
            </a:r>
            <a:r>
              <a:rPr lang="fr-FR" sz="1000" dirty="0">
                <a:solidFill>
                  <a:srgbClr val="7030A0"/>
                </a:solidFill>
              </a:rPr>
              <a:t> in the </a:t>
            </a:r>
            <a:r>
              <a:rPr lang="fr-FR" sz="1000" dirty="0" err="1">
                <a:solidFill>
                  <a:srgbClr val="7030A0"/>
                </a:solidFill>
              </a:rPr>
              <a:t>past</a:t>
            </a:r>
            <a:r>
              <a:rPr lang="fr-FR" sz="1000" dirty="0">
                <a:solidFill>
                  <a:srgbClr val="7030A0"/>
                </a:solidFill>
              </a:rPr>
              <a:t> </a:t>
            </a:r>
            <a:r>
              <a:rPr lang="fr-FR" sz="1000" dirty="0" err="1">
                <a:solidFill>
                  <a:srgbClr val="7030A0"/>
                </a:solidFill>
              </a:rPr>
              <a:t>tense</a:t>
            </a:r>
            <a:endParaRPr lang="fr-FR" sz="1000" dirty="0">
              <a:solidFill>
                <a:srgbClr val="7030A0"/>
              </a:solidFill>
            </a:endParaRP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More on opinions (</a:t>
            </a:r>
            <a:r>
              <a:rPr lang="fr-FR" sz="1000" dirty="0" err="1">
                <a:solidFill>
                  <a:srgbClr val="7030A0"/>
                </a:solidFill>
              </a:rPr>
              <a:t>past</a:t>
            </a:r>
            <a:r>
              <a:rPr lang="fr-FR" sz="1000" dirty="0">
                <a:solidFill>
                  <a:srgbClr val="7030A0"/>
                </a:solidFill>
              </a:rPr>
              <a:t> </a:t>
            </a:r>
            <a:r>
              <a:rPr lang="fr-FR" sz="1000" dirty="0" err="1">
                <a:solidFill>
                  <a:srgbClr val="7030A0"/>
                </a:solidFill>
              </a:rPr>
              <a:t>tense</a:t>
            </a:r>
            <a:r>
              <a:rPr lang="fr-FR" sz="1000" dirty="0">
                <a:solidFill>
                  <a:srgbClr val="7030A0"/>
                </a:solidFill>
              </a:rPr>
              <a:t>)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2. </a:t>
            </a:r>
            <a:r>
              <a:rPr lang="en-GB" sz="1000" dirty="0">
                <a:solidFill>
                  <a:srgbClr val="7030A0"/>
                </a:solidFill>
              </a:rPr>
              <a:t>Tu es sortie </a:t>
            </a:r>
            <a:r>
              <a:rPr lang="en-GB" sz="1000" dirty="0" err="1">
                <a:solidFill>
                  <a:srgbClr val="7030A0"/>
                </a:solidFill>
              </a:rPr>
              <a:t>samedi</a:t>
            </a:r>
            <a:r>
              <a:rPr lang="en-GB" sz="1000" dirty="0">
                <a:solidFill>
                  <a:srgbClr val="7030A0"/>
                </a:solidFill>
              </a:rPr>
              <a:t> ?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Le weekend dernier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More verbs in the past tense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Writing practice – past tense paragraph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A69FE3A-6B76-4ACB-BCCA-484A3976D997}"/>
              </a:ext>
            </a:extLst>
          </p:cNvPr>
          <p:cNvSpPr txBox="1"/>
          <p:nvPr/>
        </p:nvSpPr>
        <p:spPr>
          <a:xfrm>
            <a:off x="5986406" y="1170538"/>
            <a:ext cx="1772949" cy="2092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000" u="sng" dirty="0">
                <a:solidFill>
                  <a:srgbClr val="7030A0"/>
                </a:solidFill>
              </a:rPr>
              <a:t>Using three time frames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1. </a:t>
            </a:r>
            <a:r>
              <a:rPr lang="en-GB" sz="1000" dirty="0" err="1">
                <a:solidFill>
                  <a:srgbClr val="7030A0"/>
                </a:solidFill>
              </a:rPr>
              <a:t>Présent</a:t>
            </a:r>
            <a:r>
              <a:rPr lang="en-GB" sz="1000" dirty="0">
                <a:solidFill>
                  <a:srgbClr val="7030A0"/>
                </a:solidFill>
              </a:rPr>
              <a:t>, passé, </a:t>
            </a:r>
            <a:r>
              <a:rPr lang="en-GB" sz="1000" dirty="0" err="1">
                <a:solidFill>
                  <a:srgbClr val="7030A0"/>
                </a:solidFill>
              </a:rPr>
              <a:t>futur</a:t>
            </a:r>
            <a:br>
              <a:rPr lang="en-GB" sz="1000" dirty="0">
                <a:solidFill>
                  <a:srgbClr val="7030A0"/>
                </a:solidFill>
              </a:rPr>
            </a:br>
            <a:r>
              <a:rPr lang="en-GB" sz="1000" dirty="0">
                <a:solidFill>
                  <a:srgbClr val="7030A0"/>
                </a:solidFill>
              </a:rPr>
              <a:t> Asking questions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More on complex sentences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Using varied connectives and opinions</a:t>
            </a:r>
          </a:p>
          <a:p>
            <a:pPr algn="ctr" fontAlgn="b"/>
            <a:r>
              <a:rPr lang="fr-FR" sz="1000" dirty="0">
                <a:solidFill>
                  <a:srgbClr val="7030A0"/>
                </a:solidFill>
              </a:rPr>
              <a:t>2. </a:t>
            </a:r>
            <a:r>
              <a:rPr lang="en-GB" sz="1000" dirty="0">
                <a:solidFill>
                  <a:srgbClr val="7030A0"/>
                </a:solidFill>
              </a:rPr>
              <a:t>Transition exam 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Reading longer texts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Translation skills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Speaking about past holidays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Linking and extending sentences</a:t>
            </a:r>
          </a:p>
          <a:p>
            <a:pPr algn="ctr" fontAlgn="b"/>
            <a:r>
              <a:rPr lang="en-GB" sz="1000" dirty="0">
                <a:solidFill>
                  <a:srgbClr val="7030A0"/>
                </a:solidFill>
              </a:rPr>
              <a:t>Bastille Day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E4E232FC-32AD-4CE5-9876-089DE1487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113" y="11622496"/>
            <a:ext cx="1045853" cy="1045853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7DA90B5C-68B1-426D-A461-6714A0D99854}"/>
              </a:ext>
            </a:extLst>
          </p:cNvPr>
          <p:cNvSpPr txBox="1"/>
          <p:nvPr/>
        </p:nvSpPr>
        <p:spPr>
          <a:xfrm>
            <a:off x="3898918" y="11968775"/>
            <a:ext cx="47108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French Learning Journey</a:t>
            </a:r>
          </a:p>
          <a:p>
            <a:endParaRPr lang="en-GB" dirty="0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-95309" y="8535595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89353" y="868025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55566" y="8680250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67783" y="8713104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11065</TotalTime>
  <Words>1030</Words>
  <Application>Microsoft Office PowerPoint</Application>
  <PresentationFormat>A3 Paper (297x420 mm)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Anais Lene</cp:lastModifiedBy>
  <cp:revision>301</cp:revision>
  <cp:lastPrinted>2022-06-07T15:00:01Z</cp:lastPrinted>
  <dcterms:created xsi:type="dcterms:W3CDTF">2018-02-08T08:28:53Z</dcterms:created>
  <dcterms:modified xsi:type="dcterms:W3CDTF">2024-11-04T14:41:18Z</dcterms:modified>
</cp:coreProperties>
</file>