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601200" cy="12801600" type="A3"/>
  <p:notesSz cx="9783763" cy="14355763"/>
  <p:defaultTextStyle>
    <a:defPPr>
      <a:defRPr lang="en-US"/>
    </a:defPPr>
    <a:lvl1pPr marL="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8023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9604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4407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9209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4011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88141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3616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84188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308"/>
    <a:srgbClr val="FF00FF"/>
    <a:srgbClr val="FE5E00"/>
    <a:srgbClr val="144856"/>
    <a:srgbClr val="175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5833" autoAdjust="0"/>
  </p:normalViewPr>
  <p:slideViewPr>
    <p:cSldViewPr snapToGrid="0">
      <p:cViewPr>
        <p:scale>
          <a:sx n="140" d="100"/>
          <a:sy n="140" d="100"/>
        </p:scale>
        <p:origin x="19" y="8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40782" y="0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/>
          <a:lstStyle>
            <a:lvl1pPr algn="r">
              <a:defRPr sz="1700"/>
            </a:lvl1pPr>
          </a:lstStyle>
          <a:p>
            <a:fld id="{627EA94C-77A3-2040-8584-2856F8330D11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6575" y="1795463"/>
            <a:ext cx="3630613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975" tIns="65988" rIns="131975" bIns="659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7920" y="6908124"/>
            <a:ext cx="7827924" cy="5652309"/>
          </a:xfrm>
          <a:prstGeom prst="rect">
            <a:avLst/>
          </a:prstGeom>
        </p:spPr>
        <p:txBody>
          <a:bodyPr vert="horz" lIns="131975" tIns="65988" rIns="131975" bIns="659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40782" y="13637171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 anchor="b"/>
          <a:lstStyle>
            <a:lvl1pPr algn="r">
              <a:defRPr sz="17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097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194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2917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2389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0486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83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806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779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6575" y="1795463"/>
            <a:ext cx="3630613" cy="4843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100"/>
            </a:lvl1pPr>
            <a:lvl2pPr marL="397891" indent="0" algn="ctr">
              <a:buNone/>
              <a:defRPr sz="1700"/>
            </a:lvl2pPr>
            <a:lvl3pPr marL="795782" indent="0" algn="ctr">
              <a:buNone/>
              <a:defRPr sz="1600"/>
            </a:lvl3pPr>
            <a:lvl4pPr marL="1193674" indent="0" algn="ctr">
              <a:buNone/>
              <a:defRPr sz="1400"/>
            </a:lvl4pPr>
            <a:lvl5pPr marL="1591564" indent="0" algn="ctr">
              <a:buNone/>
              <a:defRPr sz="1400"/>
            </a:lvl5pPr>
            <a:lvl6pPr marL="1989456" indent="0" algn="ctr">
              <a:buNone/>
              <a:defRPr sz="1400"/>
            </a:lvl6pPr>
            <a:lvl7pPr marL="2387347" indent="0" algn="ctr">
              <a:buNone/>
              <a:defRPr sz="1400"/>
            </a:lvl7pPr>
            <a:lvl8pPr marL="2785238" indent="0" algn="ctr">
              <a:buNone/>
              <a:defRPr sz="1400"/>
            </a:lvl8pPr>
            <a:lvl9pPr marL="3183129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4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3" y="3191514"/>
            <a:ext cx="8281035" cy="5325109"/>
          </a:xfrm>
        </p:spPr>
        <p:txBody>
          <a:bodyPr anchor="b"/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3" y="8567001"/>
            <a:ext cx="8281035" cy="2800349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978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957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193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915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894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873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852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831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7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69"/>
            <a:ext cx="8281035" cy="24743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2"/>
            <a:ext cx="4061757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2"/>
            <a:ext cx="4081761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1" y="1843196"/>
            <a:ext cx="4860607" cy="9097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1" y="1843196"/>
            <a:ext cx="4860607" cy="9097434"/>
          </a:xfrm>
        </p:spPr>
        <p:txBody>
          <a:bodyPr anchor="t"/>
          <a:lstStyle>
            <a:lvl1pPr marL="0" indent="0">
              <a:buNone/>
              <a:defRPr sz="2800"/>
            </a:lvl1pPr>
            <a:lvl2pPr marL="397891" indent="0">
              <a:buNone/>
              <a:defRPr sz="2400"/>
            </a:lvl2pPr>
            <a:lvl3pPr marL="795782" indent="0">
              <a:buNone/>
              <a:defRPr sz="2100"/>
            </a:lvl3pPr>
            <a:lvl4pPr marL="1193674" indent="0">
              <a:buNone/>
              <a:defRPr sz="1700"/>
            </a:lvl4pPr>
            <a:lvl5pPr marL="1591564" indent="0">
              <a:buNone/>
              <a:defRPr sz="1700"/>
            </a:lvl5pPr>
            <a:lvl6pPr marL="1989456" indent="0">
              <a:buNone/>
              <a:defRPr sz="1700"/>
            </a:lvl6pPr>
            <a:lvl7pPr marL="2387347" indent="0">
              <a:buNone/>
              <a:defRPr sz="1700"/>
            </a:lvl7pPr>
            <a:lvl8pPr marL="2785238" indent="0">
              <a:buNone/>
              <a:defRPr sz="1700"/>
            </a:lvl8pPr>
            <a:lvl9pPr marL="3183129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69"/>
            <a:ext cx="8281035" cy="2474385"/>
          </a:xfrm>
          <a:prstGeom prst="rect">
            <a:avLst/>
          </a:prstGeom>
        </p:spPr>
        <p:txBody>
          <a:bodyPr vert="horz" lIns="74862" tIns="37431" rIns="74862" bIns="3743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7"/>
          </a:xfrm>
          <a:prstGeom prst="rect">
            <a:avLst/>
          </a:prstGeom>
        </p:spPr>
        <p:txBody>
          <a:bodyPr vert="horz" lIns="74862" tIns="37431" rIns="74862" bIns="3743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18/01/2025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795782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946" indent="-198946" algn="l" defTabSz="795782" rtl="0" eaLnBrk="1" latinLnBrk="0" hangingPunct="1">
        <a:lnSpc>
          <a:spcPct val="90000"/>
        </a:lnSpc>
        <a:spcBef>
          <a:spcPts val="87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6836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4728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92619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90510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88401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86292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84184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82075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7891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95782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367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156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89456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87347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85238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83129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10" y="-4380"/>
            <a:ext cx="9607752" cy="128016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74543" y="133251"/>
            <a:ext cx="9452113" cy="12748018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763663" y="10505122"/>
            <a:ext cx="6297694" cy="61572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389497" y="8602691"/>
            <a:ext cx="2865884" cy="2201994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5983038" y="6164759"/>
            <a:ext cx="3085788" cy="2259886"/>
          </a:xfrm>
          <a:prstGeom prst="blockArc">
            <a:avLst>
              <a:gd name="adj1" fmla="val 10865281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455382" y="8270746"/>
            <a:ext cx="6297694" cy="561424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911779" y="5752876"/>
            <a:ext cx="5756436" cy="6428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004836">
            <a:off x="596802" y="3762363"/>
            <a:ext cx="2920261" cy="2315960"/>
          </a:xfrm>
          <a:prstGeom prst="blockArc">
            <a:avLst>
              <a:gd name="adj1" fmla="val 10800003"/>
              <a:gd name="adj2" fmla="val 21457408"/>
              <a:gd name="adj3" fmla="val 25634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75801" y="1685346"/>
            <a:ext cx="2597093" cy="2157643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866900" y="3470780"/>
            <a:ext cx="5986777" cy="58357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3650800" y="1447703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379484" y="8942712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552604" y="9092467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150495" y="1463710"/>
            <a:ext cx="6635106" cy="60198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3AE9E14-E10F-B948-9B98-448B424F5230}"/>
              </a:ext>
            </a:extLst>
          </p:cNvPr>
          <p:cNvSpPr/>
          <p:nvPr/>
        </p:nvSpPr>
        <p:spPr>
          <a:xfrm>
            <a:off x="4309509" y="3238544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4223162F-40D5-754F-8102-37C01098A339}"/>
              </a:ext>
            </a:extLst>
          </p:cNvPr>
          <p:cNvSpPr/>
          <p:nvPr/>
        </p:nvSpPr>
        <p:spPr>
          <a:xfrm>
            <a:off x="4495039" y="3380828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471549" y="1394589"/>
            <a:ext cx="722129" cy="726952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573028" y="9139178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570591" y="9167079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6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872D16A-BBC9-2E43-BEA6-EDAFD0B01410}"/>
              </a:ext>
            </a:extLst>
          </p:cNvPr>
          <p:cNvSpPr txBox="1"/>
          <p:nvPr/>
        </p:nvSpPr>
        <p:spPr>
          <a:xfrm>
            <a:off x="4498486" y="3366235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EF93840-4D42-2E4E-BB42-2F6115088283}"/>
              </a:ext>
            </a:extLst>
          </p:cNvPr>
          <p:cNvSpPr txBox="1"/>
          <p:nvPr/>
        </p:nvSpPr>
        <p:spPr>
          <a:xfrm>
            <a:off x="4498737" y="3416991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8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7390096" y="5755960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2227923" y="7476289"/>
            <a:ext cx="1810005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>
                <a:solidFill>
                  <a:srgbClr val="FF0000"/>
                </a:solidFill>
              </a:rPr>
              <a:t>Resistant Materials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7571545" y="5905853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7602813" y="5983904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7573102" y="5960698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155" name="TextBox 154"/>
          <p:cNvSpPr txBox="1"/>
          <p:nvPr/>
        </p:nvSpPr>
        <p:spPr>
          <a:xfrm rot="16200000">
            <a:off x="6832658" y="10716727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AUTUMN 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5556250" y="10205815"/>
            <a:ext cx="1745567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Food preparation skills, food hygiene, kitchen safety, the Eatwell Guide, methods of cooking - baking. 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3115937" y="10039920"/>
            <a:ext cx="177120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70C0"/>
                </a:solidFill>
              </a:rPr>
              <a:t>Resistant Materials</a:t>
            </a:r>
          </a:p>
        </p:txBody>
      </p:sp>
      <p:sp>
        <p:nvSpPr>
          <p:cNvPr id="290" name="TextBox 289"/>
          <p:cNvSpPr txBox="1"/>
          <p:nvPr/>
        </p:nvSpPr>
        <p:spPr>
          <a:xfrm rot="5400000">
            <a:off x="-341367" y="1565178"/>
            <a:ext cx="1301329" cy="2616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dirty="0"/>
              <a:t>Secondary School</a:t>
            </a:r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785601" y="10310343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981713" y="10462564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8061357" y="10471485"/>
            <a:ext cx="684361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5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994553" y="10443354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113" y="11622496"/>
            <a:ext cx="1045853" cy="1045853"/>
          </a:xfrm>
          <a:prstGeom prst="rect">
            <a:avLst/>
          </a:prstGeom>
        </p:spPr>
      </p:pic>
      <p:sp>
        <p:nvSpPr>
          <p:cNvPr id="84" name="TextBox 83"/>
          <p:cNvSpPr txBox="1"/>
          <p:nvPr/>
        </p:nvSpPr>
        <p:spPr>
          <a:xfrm rot="16200000">
            <a:off x="4545194" y="10661607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SPRING</a:t>
            </a:r>
          </a:p>
        </p:txBody>
      </p:sp>
      <p:sp>
        <p:nvSpPr>
          <p:cNvPr id="85" name="TextBox 84"/>
          <p:cNvSpPr txBox="1"/>
          <p:nvPr/>
        </p:nvSpPr>
        <p:spPr>
          <a:xfrm rot="16200000">
            <a:off x="2032468" y="10632214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SUMMER</a:t>
            </a:r>
          </a:p>
        </p:txBody>
      </p:sp>
      <p:sp>
        <p:nvSpPr>
          <p:cNvPr id="87" name="TextBox 86"/>
          <p:cNvSpPr txBox="1"/>
          <p:nvPr/>
        </p:nvSpPr>
        <p:spPr>
          <a:xfrm rot="2918857">
            <a:off x="790824" y="8329569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AUTUMN </a:t>
            </a:r>
          </a:p>
        </p:txBody>
      </p:sp>
      <p:sp>
        <p:nvSpPr>
          <p:cNvPr id="88" name="TextBox 87"/>
          <p:cNvSpPr txBox="1"/>
          <p:nvPr/>
        </p:nvSpPr>
        <p:spPr>
          <a:xfrm rot="5400000">
            <a:off x="3718039" y="8382058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SPRING</a:t>
            </a:r>
          </a:p>
        </p:txBody>
      </p:sp>
      <p:sp>
        <p:nvSpPr>
          <p:cNvPr id="89" name="TextBox 88"/>
          <p:cNvSpPr txBox="1"/>
          <p:nvPr/>
        </p:nvSpPr>
        <p:spPr>
          <a:xfrm rot="5400000">
            <a:off x="6220212" y="8382058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SUMMER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081337" y="7316261"/>
            <a:ext cx="111687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>
                <a:solidFill>
                  <a:srgbClr val="FF0000"/>
                </a:solidFill>
              </a:rPr>
              <a:t>Textiles</a:t>
            </a:r>
          </a:p>
        </p:txBody>
      </p:sp>
      <p:sp>
        <p:nvSpPr>
          <p:cNvPr id="92" name="TextBox 91"/>
          <p:cNvSpPr txBox="1"/>
          <p:nvPr/>
        </p:nvSpPr>
        <p:spPr>
          <a:xfrm rot="16640917">
            <a:off x="6268230" y="5775561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AUTUMN </a:t>
            </a:r>
          </a:p>
        </p:txBody>
      </p:sp>
      <p:sp>
        <p:nvSpPr>
          <p:cNvPr id="93" name="TextBox 92"/>
          <p:cNvSpPr txBox="1"/>
          <p:nvPr/>
        </p:nvSpPr>
        <p:spPr>
          <a:xfrm rot="16200000">
            <a:off x="3353657" y="5949625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SPRING</a:t>
            </a:r>
          </a:p>
        </p:txBody>
      </p:sp>
      <p:sp>
        <p:nvSpPr>
          <p:cNvPr id="94" name="TextBox 93"/>
          <p:cNvSpPr txBox="1"/>
          <p:nvPr/>
        </p:nvSpPr>
        <p:spPr>
          <a:xfrm rot="1867219">
            <a:off x="632237" y="3898062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SUMMER</a:t>
            </a:r>
          </a:p>
        </p:txBody>
      </p:sp>
      <p:sp>
        <p:nvSpPr>
          <p:cNvPr id="95" name="TextBox 94"/>
          <p:cNvSpPr txBox="1"/>
          <p:nvPr/>
        </p:nvSpPr>
        <p:spPr>
          <a:xfrm rot="5400000">
            <a:off x="5545013" y="3606824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AUTUMN </a:t>
            </a:r>
          </a:p>
        </p:txBody>
      </p:sp>
      <p:sp>
        <p:nvSpPr>
          <p:cNvPr id="96" name="TextBox 95"/>
          <p:cNvSpPr txBox="1"/>
          <p:nvPr/>
        </p:nvSpPr>
        <p:spPr>
          <a:xfrm rot="19904699">
            <a:off x="7649157" y="2144350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SPRING</a:t>
            </a:r>
          </a:p>
        </p:txBody>
      </p:sp>
      <p:sp>
        <p:nvSpPr>
          <p:cNvPr id="97" name="TextBox 96"/>
          <p:cNvSpPr txBox="1"/>
          <p:nvPr/>
        </p:nvSpPr>
        <p:spPr>
          <a:xfrm rot="16200000">
            <a:off x="4337980" y="1620547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SUMMER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550707" y="9794945"/>
            <a:ext cx="175011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0070C0"/>
                </a:solidFill>
              </a:rPr>
              <a:t>Food Technology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55920" y="10041406"/>
            <a:ext cx="1479904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Textiles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2CF24D1-D44D-4373-9CB2-A722B3B683AE}"/>
              </a:ext>
            </a:extLst>
          </p:cNvPr>
          <p:cNvSpPr txBox="1"/>
          <p:nvPr/>
        </p:nvSpPr>
        <p:spPr>
          <a:xfrm>
            <a:off x="5498095" y="11292904"/>
            <a:ext cx="1838144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Mexican corn salad</a:t>
            </a:r>
          </a:p>
          <a:p>
            <a:r>
              <a:rPr lang="en-GB" sz="1200" dirty="0">
                <a:solidFill>
                  <a:srgbClr val="0070C0"/>
                </a:solidFill>
              </a:rPr>
              <a:t>Tzatziki with pitta croutons</a:t>
            </a:r>
          </a:p>
          <a:p>
            <a:r>
              <a:rPr lang="en-GB" sz="1200" dirty="0">
                <a:solidFill>
                  <a:srgbClr val="0070C0"/>
                </a:solidFill>
              </a:rPr>
              <a:t>Pitta pizzas</a:t>
            </a:r>
          </a:p>
          <a:p>
            <a:r>
              <a:rPr lang="en-GB" sz="1200" dirty="0">
                <a:solidFill>
                  <a:srgbClr val="0070C0"/>
                </a:solidFill>
              </a:rPr>
              <a:t>Mayan cupcakes</a:t>
            </a:r>
          </a:p>
          <a:p>
            <a:r>
              <a:rPr lang="en-GB" sz="1200" dirty="0">
                <a:solidFill>
                  <a:srgbClr val="0070C0"/>
                </a:solidFill>
              </a:rPr>
              <a:t>Cheese straws</a:t>
            </a:r>
          </a:p>
          <a:p>
            <a:r>
              <a:rPr lang="en-GB" sz="1200" dirty="0">
                <a:solidFill>
                  <a:srgbClr val="0070C0"/>
                </a:solidFill>
              </a:rPr>
              <a:t>Christmas iced biscuits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E893778-2CA6-4481-8684-0AC550D20780}"/>
              </a:ext>
            </a:extLst>
          </p:cNvPr>
          <p:cNvSpPr txBox="1"/>
          <p:nvPr/>
        </p:nvSpPr>
        <p:spPr>
          <a:xfrm>
            <a:off x="3224757" y="10436655"/>
            <a:ext cx="156524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Workshop safety.</a:t>
            </a:r>
          </a:p>
          <a:p>
            <a:r>
              <a:rPr lang="en-GB" sz="1200" dirty="0">
                <a:solidFill>
                  <a:srgbClr val="0070C0"/>
                </a:solidFill>
              </a:rPr>
              <a:t>Manufactured boards.</a:t>
            </a:r>
          </a:p>
          <a:p>
            <a:r>
              <a:rPr lang="en-GB" sz="1200" dirty="0">
                <a:solidFill>
                  <a:srgbClr val="0070C0"/>
                </a:solidFill>
              </a:rPr>
              <a:t>Product analysis.</a:t>
            </a:r>
          </a:p>
          <a:p>
            <a:r>
              <a:rPr lang="en-GB" sz="1200" dirty="0">
                <a:solidFill>
                  <a:srgbClr val="0070C0"/>
                </a:solidFill>
              </a:rPr>
              <a:t>Design briefs.</a:t>
            </a:r>
          </a:p>
          <a:p>
            <a:r>
              <a:rPr lang="en-GB" sz="1200" dirty="0">
                <a:solidFill>
                  <a:srgbClr val="0070C0"/>
                </a:solidFill>
              </a:rPr>
              <a:t>Evaluating.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8DEB429-A7FA-4B14-A84A-F5EA68B6B8AA}"/>
              </a:ext>
            </a:extLst>
          </p:cNvPr>
          <p:cNvSpPr txBox="1"/>
          <p:nvPr/>
        </p:nvSpPr>
        <p:spPr>
          <a:xfrm>
            <a:off x="643064" y="10407319"/>
            <a:ext cx="1731803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Hand applique.</a:t>
            </a:r>
          </a:p>
          <a:p>
            <a:r>
              <a:rPr lang="en-GB" sz="1200" dirty="0">
                <a:solidFill>
                  <a:srgbClr val="0070C0"/>
                </a:solidFill>
              </a:rPr>
              <a:t>Pinning.</a:t>
            </a:r>
          </a:p>
          <a:p>
            <a:r>
              <a:rPr lang="en-GB" sz="1200" dirty="0">
                <a:solidFill>
                  <a:srgbClr val="0070C0"/>
                </a:solidFill>
              </a:rPr>
              <a:t>Machine sewing.</a:t>
            </a:r>
          </a:p>
          <a:p>
            <a:r>
              <a:rPr lang="en-GB" sz="1200" dirty="0">
                <a:solidFill>
                  <a:srgbClr val="0070C0"/>
                </a:solidFill>
              </a:rPr>
              <a:t>Tie dyeing.</a:t>
            </a:r>
          </a:p>
          <a:p>
            <a:r>
              <a:rPr lang="en-GB" sz="1200" dirty="0">
                <a:solidFill>
                  <a:srgbClr val="0070C0"/>
                </a:solidFill>
              </a:rPr>
              <a:t>Evaluating.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55B9E93-45B4-45F6-8C69-48FF4C26936A}"/>
              </a:ext>
            </a:extLst>
          </p:cNvPr>
          <p:cNvSpPr txBox="1"/>
          <p:nvPr/>
        </p:nvSpPr>
        <p:spPr>
          <a:xfrm>
            <a:off x="878160" y="11513961"/>
            <a:ext cx="1198255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Drawstring bag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8C6C10E-744D-44C0-ACA4-4D820F228586}"/>
              </a:ext>
            </a:extLst>
          </p:cNvPr>
          <p:cNvSpPr txBox="1"/>
          <p:nvPr/>
        </p:nvSpPr>
        <p:spPr>
          <a:xfrm>
            <a:off x="7522099" y="6973752"/>
            <a:ext cx="162371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>
                <a:solidFill>
                  <a:srgbClr val="FF0000"/>
                </a:solidFill>
              </a:rPr>
              <a:t>Food Technology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AE60083-EF6F-4CC1-8469-461EB4AE05C0}"/>
              </a:ext>
            </a:extLst>
          </p:cNvPr>
          <p:cNvSpPr txBox="1"/>
          <p:nvPr/>
        </p:nvSpPr>
        <p:spPr>
          <a:xfrm>
            <a:off x="2196270" y="7867979"/>
            <a:ext cx="199187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Workshop safety.</a:t>
            </a:r>
          </a:p>
          <a:p>
            <a:r>
              <a:rPr lang="en-GB" sz="1200" dirty="0">
                <a:solidFill>
                  <a:srgbClr val="FF0000"/>
                </a:solidFill>
              </a:rPr>
              <a:t>Types of timbers.</a:t>
            </a:r>
          </a:p>
          <a:p>
            <a:r>
              <a:rPr lang="en-GB" sz="1200" dirty="0">
                <a:solidFill>
                  <a:srgbClr val="FF0000"/>
                </a:solidFill>
              </a:rPr>
              <a:t>Wooden toys – design, safety.</a:t>
            </a:r>
          </a:p>
          <a:p>
            <a:r>
              <a:rPr lang="en-GB" sz="1200" dirty="0">
                <a:solidFill>
                  <a:srgbClr val="FF0000"/>
                </a:solidFill>
              </a:rPr>
              <a:t>Design briefs.</a:t>
            </a:r>
          </a:p>
          <a:p>
            <a:r>
              <a:rPr lang="en-GB" sz="1200" dirty="0">
                <a:solidFill>
                  <a:srgbClr val="FF0000"/>
                </a:solidFill>
              </a:rPr>
              <a:t>Evaluating.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D5037FE6-F688-4056-BED3-02DB88168632}"/>
              </a:ext>
            </a:extLst>
          </p:cNvPr>
          <p:cNvSpPr txBox="1"/>
          <p:nvPr/>
        </p:nvSpPr>
        <p:spPr>
          <a:xfrm>
            <a:off x="4693340" y="7745994"/>
            <a:ext cx="199187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Using a sewing machine.</a:t>
            </a:r>
          </a:p>
          <a:p>
            <a:r>
              <a:rPr lang="en-GB" sz="1200" dirty="0">
                <a:solidFill>
                  <a:srgbClr val="FF0000"/>
                </a:solidFill>
              </a:rPr>
              <a:t>Straight stitch, zig-zag stitch and hemming.</a:t>
            </a:r>
          </a:p>
          <a:p>
            <a:r>
              <a:rPr lang="en-GB" sz="1200" dirty="0">
                <a:solidFill>
                  <a:srgbClr val="FF0000"/>
                </a:solidFill>
              </a:rPr>
              <a:t>Cutting fabric.</a:t>
            </a:r>
          </a:p>
          <a:p>
            <a:r>
              <a:rPr lang="en-GB" sz="1200" dirty="0">
                <a:solidFill>
                  <a:srgbClr val="FF0000"/>
                </a:solidFill>
              </a:rPr>
              <a:t>Machine applique.</a:t>
            </a:r>
          </a:p>
          <a:p>
            <a:r>
              <a:rPr lang="en-GB" sz="1200" dirty="0">
                <a:solidFill>
                  <a:srgbClr val="FF0000"/>
                </a:solidFill>
              </a:rPr>
              <a:t>Block printing.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3ACB857-BBBD-4723-B949-DE370E802019}"/>
              </a:ext>
            </a:extLst>
          </p:cNvPr>
          <p:cNvSpPr txBox="1"/>
          <p:nvPr/>
        </p:nvSpPr>
        <p:spPr>
          <a:xfrm>
            <a:off x="3163501" y="11541143"/>
            <a:ext cx="171822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Practical woodworking – wooden phone holder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2E659B2-3172-429D-9FF4-0B3F9BE6F7E1}"/>
              </a:ext>
            </a:extLst>
          </p:cNvPr>
          <p:cNvSpPr txBox="1"/>
          <p:nvPr/>
        </p:nvSpPr>
        <p:spPr>
          <a:xfrm>
            <a:off x="2350701" y="9134493"/>
            <a:ext cx="171822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Practical woodworking – wheeled wooden toy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94A7CFD-0EF5-4886-BB25-2DEC45B3DAFF}"/>
              </a:ext>
            </a:extLst>
          </p:cNvPr>
          <p:cNvSpPr txBox="1"/>
          <p:nvPr/>
        </p:nvSpPr>
        <p:spPr>
          <a:xfrm>
            <a:off x="4968949" y="8992492"/>
            <a:ext cx="136670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Personalised apron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24BA1E5-153E-4CB6-90B3-939EB5902530}"/>
              </a:ext>
            </a:extLst>
          </p:cNvPr>
          <p:cNvSpPr txBox="1"/>
          <p:nvPr/>
        </p:nvSpPr>
        <p:spPr>
          <a:xfrm>
            <a:off x="7373277" y="7397047"/>
            <a:ext cx="1876811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Food preparation skills, food hygiene, the Eatwell Guide and nutrients, methods of cooking –baking, boiling, simmering.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EA6C624-EBE6-437B-9635-276EB4627238}"/>
              </a:ext>
            </a:extLst>
          </p:cNvPr>
          <p:cNvSpPr txBox="1"/>
          <p:nvPr/>
        </p:nvSpPr>
        <p:spPr>
          <a:xfrm>
            <a:off x="7347591" y="8484087"/>
            <a:ext cx="194201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Couscous salad</a:t>
            </a:r>
          </a:p>
          <a:p>
            <a:r>
              <a:rPr lang="en-GB" sz="1200" dirty="0">
                <a:solidFill>
                  <a:srgbClr val="FF0000"/>
                </a:solidFill>
              </a:rPr>
              <a:t>Shortbread</a:t>
            </a:r>
          </a:p>
          <a:p>
            <a:r>
              <a:rPr lang="en-GB" sz="1200" dirty="0">
                <a:solidFill>
                  <a:srgbClr val="FF0000"/>
                </a:solidFill>
              </a:rPr>
              <a:t>Garlic bread with cheese dip</a:t>
            </a:r>
          </a:p>
          <a:p>
            <a:r>
              <a:rPr lang="en-GB" sz="1200" dirty="0">
                <a:solidFill>
                  <a:srgbClr val="FF0000"/>
                </a:solidFill>
              </a:rPr>
              <a:t>Rock cakes</a:t>
            </a:r>
          </a:p>
          <a:p>
            <a:r>
              <a:rPr lang="en-GB" sz="1200" dirty="0">
                <a:solidFill>
                  <a:srgbClr val="FF0000"/>
                </a:solidFill>
              </a:rPr>
              <a:t>Tomato soup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BF630C6-35E8-4E53-882E-826E8260B373}"/>
              </a:ext>
            </a:extLst>
          </p:cNvPr>
          <p:cNvSpPr txBox="1"/>
          <p:nvPr/>
        </p:nvSpPr>
        <p:spPr>
          <a:xfrm>
            <a:off x="5009145" y="5098770"/>
            <a:ext cx="111687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>
                <a:solidFill>
                  <a:srgbClr val="F8B308"/>
                </a:solidFill>
              </a:rPr>
              <a:t>Textiles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06BD237C-D046-490D-AECC-CD1CAEC5AB3D}"/>
              </a:ext>
            </a:extLst>
          </p:cNvPr>
          <p:cNvSpPr txBox="1"/>
          <p:nvPr/>
        </p:nvSpPr>
        <p:spPr>
          <a:xfrm>
            <a:off x="4457204" y="5493968"/>
            <a:ext cx="21379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8B308"/>
                </a:solidFill>
              </a:rPr>
              <a:t>Fabric construction: weaving, knitting, felting. </a:t>
            </a:r>
          </a:p>
          <a:p>
            <a:r>
              <a:rPr lang="en-GB" sz="1200" dirty="0">
                <a:solidFill>
                  <a:srgbClr val="F8B308"/>
                </a:solidFill>
              </a:rPr>
              <a:t>Pattern design and making.</a:t>
            </a:r>
          </a:p>
          <a:p>
            <a:r>
              <a:rPr lang="en-GB" sz="1200" dirty="0">
                <a:solidFill>
                  <a:srgbClr val="F8B308"/>
                </a:solidFill>
              </a:rPr>
              <a:t>Machine/hand sewing to a pattern.</a:t>
            </a:r>
          </a:p>
          <a:p>
            <a:r>
              <a:rPr lang="en-GB" sz="1200" dirty="0">
                <a:solidFill>
                  <a:srgbClr val="F8B308"/>
                </a:solidFill>
              </a:rPr>
              <a:t>Stuffed toy construction.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98E94174-8BBF-46EA-A46B-BD462CEA9766}"/>
              </a:ext>
            </a:extLst>
          </p:cNvPr>
          <p:cNvSpPr txBox="1"/>
          <p:nvPr/>
        </p:nvSpPr>
        <p:spPr>
          <a:xfrm>
            <a:off x="4920361" y="6761945"/>
            <a:ext cx="1238651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8B308"/>
                </a:solidFill>
              </a:rPr>
              <a:t>Monster soft toy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4B2BE22-0522-41B8-9F2C-11780E1076FD}"/>
              </a:ext>
            </a:extLst>
          </p:cNvPr>
          <p:cNvSpPr txBox="1"/>
          <p:nvPr/>
        </p:nvSpPr>
        <p:spPr>
          <a:xfrm>
            <a:off x="684012" y="4777426"/>
            <a:ext cx="162371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>
                <a:solidFill>
                  <a:srgbClr val="F8B308"/>
                </a:solidFill>
              </a:rPr>
              <a:t>Food Technology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06DB157-848E-415B-89B6-638BD66BC05C}"/>
              </a:ext>
            </a:extLst>
          </p:cNvPr>
          <p:cNvSpPr txBox="1"/>
          <p:nvPr/>
        </p:nvSpPr>
        <p:spPr>
          <a:xfrm>
            <a:off x="328027" y="5196386"/>
            <a:ext cx="305198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8B308"/>
                </a:solidFill>
              </a:rPr>
              <a:t>Food preparation skills, using the Eatwell Guide to plan a healthy diet, functions of ingredients, methods of cooking – boiling, baking, simmering, frying, sensory evaluation.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72539C6D-DDD7-48DF-902D-BC1FD40B356B}"/>
              </a:ext>
            </a:extLst>
          </p:cNvPr>
          <p:cNvSpPr txBox="1"/>
          <p:nvPr/>
        </p:nvSpPr>
        <p:spPr>
          <a:xfrm>
            <a:off x="852689" y="6146520"/>
            <a:ext cx="2118179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8B308"/>
                </a:solidFill>
              </a:rPr>
              <a:t>Pasta salad</a:t>
            </a:r>
          </a:p>
          <a:p>
            <a:r>
              <a:rPr lang="en-GB" sz="1200" dirty="0">
                <a:solidFill>
                  <a:srgbClr val="F8B308"/>
                </a:solidFill>
              </a:rPr>
              <a:t>Bread buns</a:t>
            </a:r>
          </a:p>
          <a:p>
            <a:r>
              <a:rPr lang="en-GB" sz="1200" dirty="0">
                <a:solidFill>
                  <a:srgbClr val="F8B308"/>
                </a:solidFill>
              </a:rPr>
              <a:t>Fruit pancakes</a:t>
            </a:r>
          </a:p>
          <a:p>
            <a:r>
              <a:rPr lang="en-GB" sz="1200" dirty="0">
                <a:solidFill>
                  <a:srgbClr val="F8B308"/>
                </a:solidFill>
              </a:rPr>
              <a:t>Savoury scones</a:t>
            </a:r>
          </a:p>
          <a:p>
            <a:r>
              <a:rPr lang="en-GB" sz="1200" dirty="0">
                <a:solidFill>
                  <a:srgbClr val="F8B308"/>
                </a:solidFill>
              </a:rPr>
              <a:t>Spinach, potato, chickpea curry</a:t>
            </a:r>
          </a:p>
          <a:p>
            <a:r>
              <a:rPr lang="en-GB" sz="1200" dirty="0">
                <a:solidFill>
                  <a:srgbClr val="F8B308"/>
                </a:solidFill>
              </a:rPr>
              <a:t>Easter cupcakes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3FDAABA-49D7-4FB8-900F-9364B1233EE8}"/>
              </a:ext>
            </a:extLst>
          </p:cNvPr>
          <p:cNvSpPr txBox="1"/>
          <p:nvPr/>
        </p:nvSpPr>
        <p:spPr>
          <a:xfrm>
            <a:off x="2189472" y="2796686"/>
            <a:ext cx="1810005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>
                <a:solidFill>
                  <a:srgbClr val="F8B308"/>
                </a:solidFill>
              </a:rPr>
              <a:t>Resistant Materials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3CF0BBD-08CE-4BA1-99B3-752C36CA35C6}"/>
              </a:ext>
            </a:extLst>
          </p:cNvPr>
          <p:cNvSpPr txBox="1"/>
          <p:nvPr/>
        </p:nvSpPr>
        <p:spPr>
          <a:xfrm>
            <a:off x="2104395" y="3204391"/>
            <a:ext cx="199187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8B308"/>
                </a:solidFill>
              </a:rPr>
              <a:t>Workshop safety.</a:t>
            </a:r>
          </a:p>
          <a:p>
            <a:r>
              <a:rPr lang="en-GB" sz="1200" dirty="0">
                <a:solidFill>
                  <a:srgbClr val="F8B308"/>
                </a:solidFill>
              </a:rPr>
              <a:t>Types and uses of polymers.</a:t>
            </a:r>
          </a:p>
          <a:p>
            <a:r>
              <a:rPr lang="en-GB" sz="1200" dirty="0">
                <a:solidFill>
                  <a:srgbClr val="F8B308"/>
                </a:solidFill>
              </a:rPr>
              <a:t>Vacuum forming.</a:t>
            </a:r>
          </a:p>
          <a:p>
            <a:r>
              <a:rPr lang="en-GB" sz="1200" dirty="0">
                <a:solidFill>
                  <a:srgbClr val="F8B308"/>
                </a:solidFill>
              </a:rPr>
              <a:t>Design briefs.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77858826-D531-4EDA-A236-300655E1D34C}"/>
              </a:ext>
            </a:extLst>
          </p:cNvPr>
          <p:cNvSpPr txBox="1"/>
          <p:nvPr/>
        </p:nvSpPr>
        <p:spPr>
          <a:xfrm>
            <a:off x="2256823" y="4076005"/>
            <a:ext cx="171822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8B308"/>
                </a:solidFill>
              </a:rPr>
              <a:t>Practical woodworking and polymers – thermo-formed hanging clock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AD92492-15D4-4600-8836-C2100CEC983B}"/>
              </a:ext>
            </a:extLst>
          </p:cNvPr>
          <p:cNvSpPr txBox="1"/>
          <p:nvPr/>
        </p:nvSpPr>
        <p:spPr>
          <a:xfrm>
            <a:off x="7775522" y="2887268"/>
            <a:ext cx="111687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>
                <a:solidFill>
                  <a:srgbClr val="00B050"/>
                </a:solidFill>
              </a:rPr>
              <a:t>Textiles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DCB3E0E-D1EA-4ABC-9101-F8718C9AAAF0}"/>
              </a:ext>
            </a:extLst>
          </p:cNvPr>
          <p:cNvSpPr txBox="1"/>
          <p:nvPr/>
        </p:nvSpPr>
        <p:spPr>
          <a:xfrm>
            <a:off x="6885015" y="3278876"/>
            <a:ext cx="2441282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B050"/>
                </a:solidFill>
              </a:rPr>
              <a:t>Smart and modern textile materials.</a:t>
            </a:r>
          </a:p>
          <a:p>
            <a:r>
              <a:rPr lang="en-GB" sz="1200" dirty="0">
                <a:solidFill>
                  <a:srgbClr val="00B050"/>
                </a:solidFill>
              </a:rPr>
              <a:t>Constructing electronic circuits.</a:t>
            </a:r>
          </a:p>
          <a:p>
            <a:r>
              <a:rPr lang="en-GB" sz="1200" dirty="0">
                <a:solidFill>
                  <a:srgbClr val="00B050"/>
                </a:solidFill>
              </a:rPr>
              <a:t>Making and following a pattern.</a:t>
            </a:r>
          </a:p>
          <a:p>
            <a:r>
              <a:rPr lang="en-GB" sz="1200" dirty="0">
                <a:solidFill>
                  <a:srgbClr val="00B050"/>
                </a:solidFill>
              </a:rPr>
              <a:t>Decorative textile techniques – applique and embroidery.</a:t>
            </a:r>
          </a:p>
          <a:p>
            <a:r>
              <a:rPr lang="en-GB" sz="1200" dirty="0">
                <a:solidFill>
                  <a:srgbClr val="00B050"/>
                </a:solidFill>
              </a:rPr>
              <a:t>Using a sewing machine.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2961A36-480B-4F3F-B785-7C96408FB1DA}"/>
              </a:ext>
            </a:extLst>
          </p:cNvPr>
          <p:cNvSpPr txBox="1"/>
          <p:nvPr/>
        </p:nvSpPr>
        <p:spPr>
          <a:xfrm>
            <a:off x="7265646" y="4574843"/>
            <a:ext cx="1994933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B050"/>
                </a:solidFill>
              </a:rPr>
              <a:t>E-textiles Christmas cushion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898C6EBC-A3DC-46A7-B6B7-58722B6109E5}"/>
              </a:ext>
            </a:extLst>
          </p:cNvPr>
          <p:cNvSpPr txBox="1"/>
          <p:nvPr/>
        </p:nvSpPr>
        <p:spPr>
          <a:xfrm>
            <a:off x="5622314" y="609993"/>
            <a:ext cx="1837591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>
                <a:solidFill>
                  <a:srgbClr val="00B050"/>
                </a:solidFill>
              </a:rPr>
              <a:t>Resistant Materials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ED5E015-4EF4-4A87-B57F-235370C2B5B9}"/>
              </a:ext>
            </a:extLst>
          </p:cNvPr>
          <p:cNvSpPr txBox="1"/>
          <p:nvPr/>
        </p:nvSpPr>
        <p:spPr>
          <a:xfrm>
            <a:off x="5478082" y="1033935"/>
            <a:ext cx="2022227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B050"/>
                </a:solidFill>
              </a:rPr>
              <a:t>Workshop safety.</a:t>
            </a:r>
          </a:p>
          <a:p>
            <a:r>
              <a:rPr lang="en-GB" sz="1200" dirty="0">
                <a:solidFill>
                  <a:srgbClr val="00B050"/>
                </a:solidFill>
              </a:rPr>
              <a:t>Types of motion.</a:t>
            </a:r>
          </a:p>
          <a:p>
            <a:r>
              <a:rPr lang="en-GB" sz="1200" dirty="0">
                <a:solidFill>
                  <a:srgbClr val="00B050"/>
                </a:solidFill>
              </a:rPr>
              <a:t>Cams and mechanical toys.</a:t>
            </a:r>
          </a:p>
          <a:p>
            <a:r>
              <a:rPr lang="en-GB" sz="1200" dirty="0">
                <a:solidFill>
                  <a:srgbClr val="00B050"/>
                </a:solidFill>
              </a:rPr>
              <a:t>Writing a design brief.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B1122A77-9FF5-46EE-8655-B7ECEAC32436}"/>
              </a:ext>
            </a:extLst>
          </p:cNvPr>
          <p:cNvSpPr txBox="1"/>
          <p:nvPr/>
        </p:nvSpPr>
        <p:spPr>
          <a:xfrm>
            <a:off x="5575287" y="1930783"/>
            <a:ext cx="181673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B050"/>
                </a:solidFill>
              </a:rPr>
              <a:t>Practical woodworking – wooden cam toy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8204B2E-055E-4A88-AAFF-AC30AE046E52}"/>
              </a:ext>
            </a:extLst>
          </p:cNvPr>
          <p:cNvSpPr txBox="1"/>
          <p:nvPr/>
        </p:nvSpPr>
        <p:spPr>
          <a:xfrm>
            <a:off x="2481755" y="402632"/>
            <a:ext cx="162371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>
                <a:solidFill>
                  <a:srgbClr val="00B050"/>
                </a:solidFill>
              </a:rPr>
              <a:t>Food Technology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FDD8296-5DD4-434C-91F7-019EA31E2E8E}"/>
              </a:ext>
            </a:extLst>
          </p:cNvPr>
          <p:cNvSpPr txBox="1"/>
          <p:nvPr/>
        </p:nvSpPr>
        <p:spPr>
          <a:xfrm>
            <a:off x="2031368" y="798792"/>
            <a:ext cx="2540187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B050"/>
                </a:solidFill>
              </a:rPr>
              <a:t>Food preparation skills, functions of ingredients, Fairtrade, food labelling, methods of cooking – boiling, baking, simmering, frying.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424CA16-D9D1-4B2B-B605-D67C9F2CA280}"/>
              </a:ext>
            </a:extLst>
          </p:cNvPr>
          <p:cNvSpPr txBox="1"/>
          <p:nvPr/>
        </p:nvSpPr>
        <p:spPr>
          <a:xfrm>
            <a:off x="2225509" y="1676578"/>
            <a:ext cx="2168787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B050"/>
                </a:solidFill>
              </a:rPr>
              <a:t>Golden vegetable noodles</a:t>
            </a:r>
          </a:p>
          <a:p>
            <a:r>
              <a:rPr lang="en-GB" sz="1200" dirty="0">
                <a:solidFill>
                  <a:srgbClr val="00B050"/>
                </a:solidFill>
              </a:rPr>
              <a:t>Soda bread</a:t>
            </a:r>
          </a:p>
          <a:p>
            <a:r>
              <a:rPr lang="en-GB" sz="1200" dirty="0">
                <a:solidFill>
                  <a:srgbClr val="00B050"/>
                </a:solidFill>
              </a:rPr>
              <a:t>Banana choc-chip muffins</a:t>
            </a:r>
          </a:p>
          <a:p>
            <a:r>
              <a:rPr lang="en-GB" sz="1200" dirty="0">
                <a:solidFill>
                  <a:srgbClr val="00B050"/>
                </a:solidFill>
              </a:rPr>
              <a:t>Tomato and chorizo pasta</a:t>
            </a:r>
          </a:p>
          <a:p>
            <a:r>
              <a:rPr lang="en-GB" sz="1200" dirty="0">
                <a:solidFill>
                  <a:srgbClr val="00B050"/>
                </a:solidFill>
              </a:rPr>
              <a:t>Lemon-cream mousse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4D16C8AD4AB145BC1878DBF7F39D16" ma:contentTypeVersion="9" ma:contentTypeDescription="Create a new document." ma:contentTypeScope="" ma:versionID="d95aa28999d5a15c380485dfc0c16652">
  <xsd:schema xmlns:xsd="http://www.w3.org/2001/XMLSchema" xmlns:xs="http://www.w3.org/2001/XMLSchema" xmlns:p="http://schemas.microsoft.com/office/2006/metadata/properties" xmlns:ns3="79475b0e-492d-4da5-9dcf-70591dca3483" targetNamespace="http://schemas.microsoft.com/office/2006/metadata/properties" ma:root="true" ma:fieldsID="d4ecae30af5a874fed1814f3cc6f435a" ns3:_="">
    <xsd:import namespace="79475b0e-492d-4da5-9dcf-70591dca34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75b0e-492d-4da5-9dcf-70591dca34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8E36E2-4759-40AD-8602-84F4576737F0}">
  <ds:schemaRefs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79475b0e-492d-4da5-9dcf-70591dca348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346480A-B47D-4572-AA1E-A8D22A1B3F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475b0e-492d-4da5-9dcf-70591dca34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4E718A-2AC8-4E23-9102-A887CE3234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9981</TotalTime>
  <Words>393</Words>
  <Application>Microsoft Office PowerPoint</Application>
  <PresentationFormat>A3 Paper (297x420 mm)</PresentationFormat>
  <Paragraphs>105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Victoria Westbury</cp:lastModifiedBy>
  <cp:revision>327</cp:revision>
  <cp:lastPrinted>2019-11-29T12:17:19Z</cp:lastPrinted>
  <dcterms:created xsi:type="dcterms:W3CDTF">2018-02-08T08:28:53Z</dcterms:created>
  <dcterms:modified xsi:type="dcterms:W3CDTF">2025-01-18T18:06:28Z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0x010100FD4D16C8AD4AB145BC1878DBF7F39D16</vt:lpwstr>
  </property>
</Properties>
</file>