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601200" cy="12801600" type="A3"/>
  <p:notesSz cx="9783763" cy="14355763"/>
  <p:defaultTextStyle>
    <a:defPPr>
      <a:defRPr lang="en-US"/>
    </a:defPPr>
    <a:lvl1pPr marL="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8023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9604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4407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9209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4011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88141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3616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84188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71"/>
    <a:srgbClr val="FE5E00"/>
    <a:srgbClr val="144856"/>
    <a:srgbClr val="175A68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80" d="100"/>
          <a:sy n="80" d="100"/>
        </p:scale>
        <p:origin x="3090" y="-103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40782" y="0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/>
          <a:lstStyle>
            <a:lvl1pPr algn="r">
              <a:defRPr sz="1700"/>
            </a:lvl1pPr>
          </a:lstStyle>
          <a:p>
            <a:fld id="{627EA94C-77A3-2040-8584-2856F8330D11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6575" y="1795463"/>
            <a:ext cx="3630613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975" tIns="65988" rIns="131975" bIns="659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7920" y="6908124"/>
            <a:ext cx="7827924" cy="5652309"/>
          </a:xfrm>
          <a:prstGeom prst="rect">
            <a:avLst/>
          </a:prstGeom>
        </p:spPr>
        <p:txBody>
          <a:bodyPr vert="horz" lIns="131975" tIns="65988" rIns="131975" bIns="659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40782" y="13637171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 anchor="b"/>
          <a:lstStyle>
            <a:lvl1pPr algn="r">
              <a:defRPr sz="17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097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194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2917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2389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0486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83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806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779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6575" y="1795463"/>
            <a:ext cx="3630613" cy="4843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100"/>
            </a:lvl1pPr>
            <a:lvl2pPr marL="397891" indent="0" algn="ctr">
              <a:buNone/>
              <a:defRPr sz="1700"/>
            </a:lvl2pPr>
            <a:lvl3pPr marL="795782" indent="0" algn="ctr">
              <a:buNone/>
              <a:defRPr sz="1600"/>
            </a:lvl3pPr>
            <a:lvl4pPr marL="1193674" indent="0" algn="ctr">
              <a:buNone/>
              <a:defRPr sz="1400"/>
            </a:lvl4pPr>
            <a:lvl5pPr marL="1591564" indent="0" algn="ctr">
              <a:buNone/>
              <a:defRPr sz="1400"/>
            </a:lvl5pPr>
            <a:lvl6pPr marL="1989456" indent="0" algn="ctr">
              <a:buNone/>
              <a:defRPr sz="1400"/>
            </a:lvl6pPr>
            <a:lvl7pPr marL="2387347" indent="0" algn="ctr">
              <a:buNone/>
              <a:defRPr sz="1400"/>
            </a:lvl7pPr>
            <a:lvl8pPr marL="2785238" indent="0" algn="ctr">
              <a:buNone/>
              <a:defRPr sz="1400"/>
            </a:lvl8pPr>
            <a:lvl9pPr marL="3183129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4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3191514"/>
            <a:ext cx="8281035" cy="5325109"/>
          </a:xfrm>
        </p:spPr>
        <p:txBody>
          <a:bodyPr anchor="b"/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8567001"/>
            <a:ext cx="8281035" cy="2800349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978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957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93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915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894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873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852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831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7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9"/>
            <a:ext cx="8281035" cy="24743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2"/>
            <a:ext cx="4061757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2"/>
            <a:ext cx="4081761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1" y="1843196"/>
            <a:ext cx="4860607" cy="9097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1" y="1843196"/>
            <a:ext cx="4860607" cy="9097434"/>
          </a:xfrm>
        </p:spPr>
        <p:txBody>
          <a:bodyPr anchor="t"/>
          <a:lstStyle>
            <a:lvl1pPr marL="0" indent="0">
              <a:buNone/>
              <a:defRPr sz="2800"/>
            </a:lvl1pPr>
            <a:lvl2pPr marL="397891" indent="0">
              <a:buNone/>
              <a:defRPr sz="2400"/>
            </a:lvl2pPr>
            <a:lvl3pPr marL="795782" indent="0">
              <a:buNone/>
              <a:defRPr sz="2100"/>
            </a:lvl3pPr>
            <a:lvl4pPr marL="1193674" indent="0">
              <a:buNone/>
              <a:defRPr sz="1700"/>
            </a:lvl4pPr>
            <a:lvl5pPr marL="1591564" indent="0">
              <a:buNone/>
              <a:defRPr sz="1700"/>
            </a:lvl5pPr>
            <a:lvl6pPr marL="1989456" indent="0">
              <a:buNone/>
              <a:defRPr sz="1700"/>
            </a:lvl6pPr>
            <a:lvl7pPr marL="2387347" indent="0">
              <a:buNone/>
              <a:defRPr sz="1700"/>
            </a:lvl7pPr>
            <a:lvl8pPr marL="2785238" indent="0">
              <a:buNone/>
              <a:defRPr sz="1700"/>
            </a:lvl8pPr>
            <a:lvl9pPr marL="3183129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69"/>
            <a:ext cx="8281035" cy="2474385"/>
          </a:xfrm>
          <a:prstGeom prst="rect">
            <a:avLst/>
          </a:prstGeom>
        </p:spPr>
        <p:txBody>
          <a:bodyPr vert="horz" lIns="74862" tIns="37431" rIns="74862" bIns="3743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7"/>
          </a:xfrm>
          <a:prstGeom prst="rect">
            <a:avLst/>
          </a:prstGeom>
        </p:spPr>
        <p:txBody>
          <a:bodyPr vert="horz" lIns="74862" tIns="37431" rIns="74862" bIns="3743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79578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946" indent="-198946" algn="l" defTabSz="795782" rtl="0" eaLnBrk="1" latinLnBrk="0" hangingPunct="1">
        <a:lnSpc>
          <a:spcPct val="90000"/>
        </a:lnSpc>
        <a:spcBef>
          <a:spcPts val="87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6836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4728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92619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90510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88401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86292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84184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82075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7891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5782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367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156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89456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87347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85238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83129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-175870" y="-167348"/>
            <a:ext cx="9607752" cy="128016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r>
              <a:rPr lang="en-GB" dirty="0">
                <a:solidFill>
                  <a:srgbClr val="FFC000"/>
                </a:solidFill>
              </a:rPr>
              <a:t>Probability </a:t>
            </a:r>
            <a:r>
              <a:rPr lang="en-GB" dirty="0">
                <a:solidFill>
                  <a:srgbClr val="7030A0"/>
                </a:solidFill>
              </a:rPr>
              <a:t> </a:t>
            </a:r>
          </a:p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780538" y="10558094"/>
            <a:ext cx="6119994" cy="5670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347029" y="8581197"/>
            <a:ext cx="2882366" cy="2201994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5974571" y="6164759"/>
            <a:ext cx="3085788" cy="2259886"/>
          </a:xfrm>
          <a:prstGeom prst="blockArc">
            <a:avLst>
              <a:gd name="adj1" fmla="val 10865281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788212" y="8235217"/>
            <a:ext cx="5836955" cy="630519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954624" y="5746235"/>
            <a:ext cx="5756436" cy="6428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848113" y="3847344"/>
            <a:ext cx="2897226" cy="215764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093800" y="3479763"/>
            <a:ext cx="5756434" cy="58357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338326" y="9484248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522988" y="9628903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489201" y="9628903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501418" y="9661757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6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7835770" y="6776115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10936" y="8476288"/>
            <a:ext cx="179297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1. As-</a:t>
            </a:r>
            <a:r>
              <a:rPr lang="en-GB" sz="1100" dirty="0" err="1">
                <a:solidFill>
                  <a:schemeClr val="accent6">
                    <a:lumMod val="50000"/>
                  </a:schemeClr>
                </a:solidFill>
              </a:rPr>
              <a:t>tu</a:t>
            </a:r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100">
                <a:solidFill>
                  <a:schemeClr val="accent6">
                    <a:lumMod val="50000"/>
                  </a:schemeClr>
                </a:solidFill>
              </a:rPr>
              <a:t>un animal? </a:t>
            </a:r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(Do you have a pet?)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8044247" y="6942200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8025804" y="6942200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8044248" y="6932220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140905" y="5096991"/>
            <a:ext cx="1032356" cy="1107996"/>
          </a:xfrm>
          <a:prstGeom prst="rect">
            <a:avLst/>
          </a:prstGeom>
          <a:solidFill>
            <a:srgbClr val="FFFF7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Introductions: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Greetings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Age/birthday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Classroom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Colours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Family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913633" y="5009606"/>
            <a:ext cx="1182408" cy="1785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Possessive adjectives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Plurals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More adjectival agreements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Verb: </a:t>
            </a:r>
            <a:r>
              <a:rPr lang="en-GB" sz="1100" dirty="0" err="1">
                <a:solidFill>
                  <a:srgbClr val="FF0000"/>
                </a:solidFill>
              </a:rPr>
              <a:t>Habiter</a:t>
            </a:r>
            <a:endParaRPr lang="en-GB" sz="1100" dirty="0">
              <a:solidFill>
                <a:srgbClr val="FF0000"/>
              </a:solidFill>
            </a:endParaRP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Simple prepositions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Pronouns ‘</a:t>
            </a:r>
            <a:r>
              <a:rPr lang="en-GB" sz="1100" dirty="0" err="1">
                <a:solidFill>
                  <a:srgbClr val="FF0000"/>
                </a:solidFill>
              </a:rPr>
              <a:t>ils</a:t>
            </a:r>
            <a:r>
              <a:rPr lang="en-GB" sz="1100" dirty="0">
                <a:solidFill>
                  <a:srgbClr val="FF0000"/>
                </a:solidFill>
              </a:rPr>
              <a:t>/</a:t>
            </a:r>
            <a:r>
              <a:rPr lang="en-GB" sz="1100" dirty="0" err="1">
                <a:solidFill>
                  <a:srgbClr val="FF0000"/>
                </a:solidFill>
              </a:rPr>
              <a:t>elles</a:t>
            </a:r>
            <a:r>
              <a:rPr lang="en-GB" sz="1100" dirty="0">
                <a:solidFill>
                  <a:srgbClr val="FF0000"/>
                </a:solidFill>
              </a:rPr>
              <a:t>/on’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133089" y="5902158"/>
            <a:ext cx="1254433" cy="1277273"/>
          </a:xfrm>
          <a:prstGeom prst="rect">
            <a:avLst/>
          </a:prstGeom>
          <a:solidFill>
            <a:srgbClr val="FFFF7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More Family and pets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Describing yourself and others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Where I live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Evening routine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908519" y="4959656"/>
            <a:ext cx="1117285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Pronouns ‘je/</a:t>
            </a:r>
            <a:r>
              <a:rPr lang="en-GB" sz="1100" dirty="0" err="1">
                <a:solidFill>
                  <a:srgbClr val="FF0000"/>
                </a:solidFill>
              </a:rPr>
              <a:t>tu</a:t>
            </a:r>
            <a:r>
              <a:rPr lang="en-GB" sz="1100" dirty="0">
                <a:solidFill>
                  <a:srgbClr val="FF0000"/>
                </a:solidFill>
              </a:rPr>
              <a:t>’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Indefinite and definite articles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Adjectival agreement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Verb: ‘</a:t>
            </a:r>
            <a:r>
              <a:rPr lang="en-GB" sz="1100" dirty="0" err="1">
                <a:solidFill>
                  <a:srgbClr val="FF0000"/>
                </a:solidFill>
              </a:rPr>
              <a:t>Avoir</a:t>
            </a:r>
            <a:r>
              <a:rPr lang="en-GB" sz="11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137" name="TextBox 136"/>
          <p:cNvSpPr txBox="1"/>
          <p:nvPr/>
        </p:nvSpPr>
        <p:spPr>
          <a:xfrm rot="16200000">
            <a:off x="2217394" y="8381199"/>
            <a:ext cx="1619725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Spring Term</a:t>
            </a:r>
          </a:p>
        </p:txBody>
      </p:sp>
      <p:sp>
        <p:nvSpPr>
          <p:cNvPr id="138" name="TextBox 137"/>
          <p:cNvSpPr txBox="1"/>
          <p:nvPr/>
        </p:nvSpPr>
        <p:spPr>
          <a:xfrm rot="16200000">
            <a:off x="5866435" y="8408192"/>
            <a:ext cx="1673710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Summer Term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7598964" y="6333046"/>
            <a:ext cx="1673710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Autumn</a:t>
            </a:r>
            <a:r>
              <a:rPr lang="en-GB" sz="1600" b="1" dirty="0"/>
              <a:t> </a:t>
            </a:r>
            <a:r>
              <a:rPr lang="en-GB" sz="1600" dirty="0"/>
              <a:t>Term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5512939" y="10057211"/>
            <a:ext cx="1821370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1. J'apprends le français (I </a:t>
            </a:r>
            <a:r>
              <a:rPr lang="fr-FR" sz="1100" dirty="0" err="1"/>
              <a:t>am</a:t>
            </a:r>
            <a:r>
              <a:rPr lang="fr-FR" sz="1100" dirty="0"/>
              <a:t> </a:t>
            </a:r>
            <a:r>
              <a:rPr lang="fr-FR" sz="1100" dirty="0" err="1"/>
              <a:t>learning</a:t>
            </a:r>
            <a:r>
              <a:rPr lang="fr-FR" sz="1100" dirty="0"/>
              <a:t> French)</a:t>
            </a:r>
            <a:endParaRPr lang="en-GB" sz="1100" dirty="0"/>
          </a:p>
        </p:txBody>
      </p:sp>
      <p:sp>
        <p:nvSpPr>
          <p:cNvPr id="155" name="TextBox 154"/>
          <p:cNvSpPr txBox="1"/>
          <p:nvPr/>
        </p:nvSpPr>
        <p:spPr>
          <a:xfrm rot="16200000">
            <a:off x="6832083" y="10561280"/>
            <a:ext cx="1368685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Autumn Term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3328296" y="11136314"/>
            <a:ext cx="1299710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4. Les </a:t>
            </a:r>
            <a:r>
              <a:rPr lang="en-GB" sz="1100" dirty="0" err="1"/>
              <a:t>animaux</a:t>
            </a:r>
            <a:r>
              <a:rPr lang="en-GB" sz="1100" dirty="0"/>
              <a:t> (Animals)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89126" y="10629354"/>
            <a:ext cx="1336136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5. Les </a:t>
            </a:r>
            <a:r>
              <a:rPr lang="en-GB" sz="1100" dirty="0" err="1"/>
              <a:t>formes</a:t>
            </a:r>
            <a:r>
              <a:rPr lang="en-GB" sz="1100" dirty="0"/>
              <a:t> (Shapes) </a:t>
            </a:r>
          </a:p>
        </p:txBody>
      </p:sp>
      <p:sp>
        <p:nvSpPr>
          <p:cNvPr id="160" name="TextBox 159"/>
          <p:cNvSpPr txBox="1"/>
          <p:nvPr/>
        </p:nvSpPr>
        <p:spPr>
          <a:xfrm rot="16200000">
            <a:off x="2333266" y="10625204"/>
            <a:ext cx="1483482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Summer Term</a:t>
            </a: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4510333" y="10509132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Spring Term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1903914" y="6240712"/>
            <a:ext cx="1424382" cy="1107996"/>
          </a:xfrm>
          <a:prstGeom prst="rect">
            <a:avLst/>
          </a:prstGeom>
          <a:solidFill>
            <a:srgbClr val="FFFF7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</a:rPr>
              <a:t>In town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Opinions and reasons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Morning routine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School subjects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After school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Holiday</a:t>
            </a:r>
          </a:p>
        </p:txBody>
      </p:sp>
      <p:sp>
        <p:nvSpPr>
          <p:cNvPr id="179" name="TextBox 178"/>
          <p:cNvSpPr txBox="1"/>
          <p:nvPr/>
        </p:nvSpPr>
        <p:spPr>
          <a:xfrm rot="16200000">
            <a:off x="6012708" y="5898376"/>
            <a:ext cx="1258556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 Spring Term</a:t>
            </a:r>
          </a:p>
        </p:txBody>
      </p:sp>
      <p:sp>
        <p:nvSpPr>
          <p:cNvPr id="180" name="TextBox 179"/>
          <p:cNvSpPr txBox="1"/>
          <p:nvPr/>
        </p:nvSpPr>
        <p:spPr>
          <a:xfrm rot="16200000">
            <a:off x="2883739" y="5912523"/>
            <a:ext cx="1464512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  Summer Term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6944072" y="3849954"/>
            <a:ext cx="1918745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>
                <a:solidFill>
                  <a:schemeClr val="accent1"/>
                </a:solidFill>
              </a:rPr>
              <a:t>Partitive</a:t>
            </a:r>
            <a:r>
              <a:rPr lang="en-GB" sz="1100" dirty="0">
                <a:solidFill>
                  <a:schemeClr val="accent1"/>
                </a:solidFill>
              </a:rPr>
              <a:t> article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‘à/</a:t>
            </a:r>
            <a:r>
              <a:rPr lang="en-GB" sz="1100" dirty="0" err="1">
                <a:solidFill>
                  <a:schemeClr val="accent1"/>
                </a:solidFill>
              </a:rPr>
              <a:t>en</a:t>
            </a:r>
            <a:r>
              <a:rPr lang="en-GB" sz="1100" dirty="0">
                <a:solidFill>
                  <a:schemeClr val="accent1"/>
                </a:solidFill>
              </a:rPr>
              <a:t>’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Asking questions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Using the 3 main time frames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6216428" y="3130031"/>
            <a:ext cx="1455289" cy="600164"/>
          </a:xfrm>
          <a:prstGeom prst="rect">
            <a:avLst/>
          </a:prstGeom>
          <a:solidFill>
            <a:srgbClr val="FFFF7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70C0"/>
                </a:solidFill>
              </a:rPr>
              <a:t>Food</a:t>
            </a:r>
          </a:p>
          <a:p>
            <a:pPr algn="ctr"/>
            <a:r>
              <a:rPr lang="en-GB" sz="1100" dirty="0">
                <a:solidFill>
                  <a:srgbClr val="0070C0"/>
                </a:solidFill>
              </a:rPr>
              <a:t>Holiday</a:t>
            </a:r>
          </a:p>
          <a:p>
            <a:pPr algn="ctr"/>
            <a:r>
              <a:rPr lang="en-GB" sz="1100" dirty="0">
                <a:solidFill>
                  <a:srgbClr val="0070C0"/>
                </a:solidFill>
              </a:rPr>
              <a:t>Travelling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4662431" y="3890729"/>
            <a:ext cx="1097874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/>
                </a:solidFill>
              </a:rPr>
              <a:t>Perfect tense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Opinions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Verbs: ‘</a:t>
            </a:r>
            <a:r>
              <a:rPr lang="en-GB" sz="1100" dirty="0" err="1">
                <a:solidFill>
                  <a:schemeClr val="accent1"/>
                </a:solidFill>
              </a:rPr>
              <a:t>vouloir</a:t>
            </a:r>
            <a:r>
              <a:rPr lang="en-GB" sz="1100" dirty="0">
                <a:solidFill>
                  <a:schemeClr val="accent1"/>
                </a:solidFill>
              </a:rPr>
              <a:t>, </a:t>
            </a:r>
            <a:r>
              <a:rPr lang="en-GB" sz="1100" dirty="0" err="1">
                <a:solidFill>
                  <a:schemeClr val="accent1"/>
                </a:solidFill>
              </a:rPr>
              <a:t>pouvoir</a:t>
            </a:r>
            <a:r>
              <a:rPr lang="en-GB" sz="1100" dirty="0">
                <a:solidFill>
                  <a:schemeClr val="accent1"/>
                </a:solidFill>
              </a:rPr>
              <a:t>, devoir’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Adjectival agreement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3896874" y="2934094"/>
            <a:ext cx="1455289" cy="938719"/>
          </a:xfrm>
          <a:prstGeom prst="rect">
            <a:avLst/>
          </a:prstGeom>
          <a:solidFill>
            <a:srgbClr val="FFFF7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/>
                </a:solidFill>
              </a:rPr>
              <a:t>More past tense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TV programmes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Invitations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Clothes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Comparing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554840" y="3231060"/>
            <a:ext cx="1326128" cy="769441"/>
          </a:xfrm>
          <a:prstGeom prst="rect">
            <a:avLst/>
          </a:prstGeom>
          <a:solidFill>
            <a:srgbClr val="FFFF7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70C0"/>
                </a:solidFill>
              </a:rPr>
              <a:t>Families and jobs</a:t>
            </a:r>
          </a:p>
          <a:p>
            <a:pPr algn="ctr"/>
            <a:r>
              <a:rPr lang="en-GB" sz="1100" dirty="0">
                <a:solidFill>
                  <a:srgbClr val="0070C0"/>
                </a:solidFill>
              </a:rPr>
              <a:t>Weather</a:t>
            </a:r>
          </a:p>
          <a:p>
            <a:pPr algn="ctr"/>
            <a:r>
              <a:rPr lang="en-GB" sz="1100" dirty="0">
                <a:solidFill>
                  <a:srgbClr val="0070C0"/>
                </a:solidFill>
              </a:rPr>
              <a:t>Daily routine</a:t>
            </a:r>
          </a:p>
          <a:p>
            <a:pPr algn="ctr"/>
            <a:r>
              <a:rPr lang="en-GB" sz="1100" dirty="0">
                <a:solidFill>
                  <a:srgbClr val="0070C0"/>
                </a:solidFill>
              </a:rPr>
              <a:t>Last weekend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2123494" y="3231060"/>
            <a:ext cx="1281747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/>
                </a:solidFill>
              </a:rPr>
              <a:t>-</a:t>
            </a:r>
            <a:r>
              <a:rPr lang="en-GB" sz="1100" dirty="0" err="1">
                <a:solidFill>
                  <a:schemeClr val="accent1"/>
                </a:solidFill>
              </a:rPr>
              <a:t>er</a:t>
            </a:r>
            <a:r>
              <a:rPr lang="en-GB" sz="1100" dirty="0">
                <a:solidFill>
                  <a:schemeClr val="accent1"/>
                </a:solidFill>
              </a:rPr>
              <a:t> verbs</a:t>
            </a:r>
          </a:p>
          <a:p>
            <a:pPr algn="ctr"/>
            <a:r>
              <a:rPr lang="en-GB" sz="1100" dirty="0" err="1">
                <a:solidFill>
                  <a:schemeClr val="accent1"/>
                </a:solidFill>
              </a:rPr>
              <a:t>Depuis</a:t>
            </a:r>
            <a:r>
              <a:rPr lang="en-GB" sz="1100" dirty="0">
                <a:solidFill>
                  <a:schemeClr val="accent1"/>
                </a:solidFill>
              </a:rPr>
              <a:t>, </a:t>
            </a:r>
            <a:r>
              <a:rPr lang="en-GB" sz="1100" dirty="0" err="1">
                <a:solidFill>
                  <a:schemeClr val="accent1"/>
                </a:solidFill>
              </a:rPr>
              <a:t>quand</a:t>
            </a:r>
            <a:r>
              <a:rPr lang="en-GB" sz="1100" dirty="0">
                <a:solidFill>
                  <a:schemeClr val="accent1"/>
                </a:solidFill>
              </a:rPr>
              <a:t>, </a:t>
            </a:r>
            <a:r>
              <a:rPr lang="en-GB" sz="1100" dirty="0" err="1">
                <a:solidFill>
                  <a:schemeClr val="accent1"/>
                </a:solidFill>
              </a:rPr>
              <a:t>si</a:t>
            </a:r>
            <a:endParaRPr lang="en-GB" sz="1100" dirty="0">
              <a:solidFill>
                <a:schemeClr val="accent1"/>
              </a:solidFill>
            </a:endParaRP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Irregular verbs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</a:rPr>
              <a:t>Perfect tense</a:t>
            </a: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3022D3B-34E7-7A4B-A8E5-560DEA516668}"/>
              </a:ext>
            </a:extLst>
          </p:cNvPr>
          <p:cNvSpPr/>
          <p:nvPr/>
        </p:nvSpPr>
        <p:spPr>
          <a:xfrm>
            <a:off x="994070" y="4402598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84983B9C-0FBB-A043-AF69-BE33CCD6172D}"/>
              </a:ext>
            </a:extLst>
          </p:cNvPr>
          <p:cNvSpPr/>
          <p:nvPr/>
        </p:nvSpPr>
        <p:spPr>
          <a:xfrm>
            <a:off x="1172341" y="4551590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ED9127-A30D-104E-8EB4-510CC7FB4FC3}"/>
              </a:ext>
            </a:extLst>
          </p:cNvPr>
          <p:cNvSpPr txBox="1"/>
          <p:nvPr/>
        </p:nvSpPr>
        <p:spPr>
          <a:xfrm>
            <a:off x="1198718" y="4559791"/>
            <a:ext cx="705196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8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872D16A-BBC9-2E43-BEA6-EDAFD0B01410}"/>
              </a:ext>
            </a:extLst>
          </p:cNvPr>
          <p:cNvSpPr txBox="1"/>
          <p:nvPr/>
        </p:nvSpPr>
        <p:spPr>
          <a:xfrm>
            <a:off x="1183230" y="4544025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785601" y="10310343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981713" y="10454944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8061357" y="10448625"/>
            <a:ext cx="684361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5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994553" y="10443354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25262" y="609600"/>
            <a:ext cx="69415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FFFF00"/>
                </a:solidFill>
              </a:rPr>
              <a:t>French </a:t>
            </a:r>
            <a:br>
              <a:rPr lang="en-GB" sz="6600" b="1" dirty="0">
                <a:solidFill>
                  <a:srgbClr val="FFFF00"/>
                </a:solidFill>
              </a:rPr>
            </a:br>
            <a:r>
              <a:rPr lang="en-GB" sz="6600" b="1" dirty="0">
                <a:solidFill>
                  <a:srgbClr val="FFFF00"/>
                </a:solidFill>
              </a:rPr>
              <a:t>Learning Journey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36849" y="9134395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Autumn Term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88407" y="4063044"/>
            <a:ext cx="1673710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Autumn</a:t>
            </a:r>
            <a:r>
              <a:rPr lang="en-GB" sz="1600" b="1" dirty="0"/>
              <a:t> </a:t>
            </a:r>
            <a:r>
              <a:rPr lang="en-GB" sz="1600" dirty="0"/>
              <a:t>Term</a:t>
            </a:r>
          </a:p>
        </p:txBody>
      </p:sp>
      <p:sp>
        <p:nvSpPr>
          <p:cNvPr id="147" name="TextBox 146"/>
          <p:cNvSpPr txBox="1"/>
          <p:nvPr/>
        </p:nvSpPr>
        <p:spPr>
          <a:xfrm rot="16200000">
            <a:off x="3025698" y="3585653"/>
            <a:ext cx="1258556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 Spring Term</a:t>
            </a:r>
          </a:p>
        </p:txBody>
      </p:sp>
      <p:sp>
        <p:nvSpPr>
          <p:cNvPr id="148" name="TextBox 147"/>
          <p:cNvSpPr txBox="1"/>
          <p:nvPr/>
        </p:nvSpPr>
        <p:spPr>
          <a:xfrm rot="16200000">
            <a:off x="5253220" y="3551719"/>
            <a:ext cx="1464512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  Summer Term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38326" y="5527801"/>
            <a:ext cx="1419035" cy="1446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Asking questions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Pronouns ‘</a:t>
            </a:r>
            <a:r>
              <a:rPr lang="en-GB" sz="1100" dirty="0" err="1">
                <a:solidFill>
                  <a:srgbClr val="FF0000"/>
                </a:solidFill>
              </a:rPr>
              <a:t>tu</a:t>
            </a:r>
            <a:r>
              <a:rPr lang="en-GB" sz="1100" dirty="0">
                <a:solidFill>
                  <a:srgbClr val="FF0000"/>
                </a:solidFill>
              </a:rPr>
              <a:t>/</a:t>
            </a:r>
            <a:r>
              <a:rPr lang="en-GB" sz="1100" dirty="0" err="1">
                <a:solidFill>
                  <a:srgbClr val="FF0000"/>
                </a:solidFill>
              </a:rPr>
              <a:t>vous</a:t>
            </a:r>
            <a:r>
              <a:rPr lang="en-GB" sz="1100" dirty="0">
                <a:solidFill>
                  <a:srgbClr val="FF0000"/>
                </a:solidFill>
              </a:rPr>
              <a:t>/nous’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Preposition ‘à’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Reflexive verbs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Verbs: ‘Faire, aimer’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Writing longer pieces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Near future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9EF4CD2-D930-4CFE-87D7-E4A30EEA162A}"/>
              </a:ext>
            </a:extLst>
          </p:cNvPr>
          <p:cNvSpPr txBox="1"/>
          <p:nvPr/>
        </p:nvSpPr>
        <p:spPr>
          <a:xfrm>
            <a:off x="5446233" y="11206094"/>
            <a:ext cx="1821370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2. Je peux (I </a:t>
            </a:r>
            <a:r>
              <a:rPr lang="fr-FR" sz="1100" dirty="0" err="1"/>
              <a:t>am</a:t>
            </a:r>
            <a:r>
              <a:rPr lang="fr-FR" sz="1100" dirty="0"/>
              <a:t> able)</a:t>
            </a:r>
            <a:endParaRPr lang="en-GB" sz="11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7D1C0F7-C988-42E3-8846-9B23CC4C7189}"/>
              </a:ext>
            </a:extLst>
          </p:cNvPr>
          <p:cNvSpPr txBox="1"/>
          <p:nvPr/>
        </p:nvSpPr>
        <p:spPr>
          <a:xfrm>
            <a:off x="3260580" y="9889834"/>
            <a:ext cx="1821370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3. L'ancienne histoire de la Grande-Bretagne (Ancient </a:t>
            </a:r>
            <a:r>
              <a:rPr lang="fr-FR" sz="1100" dirty="0" err="1"/>
              <a:t>Britain</a:t>
            </a:r>
            <a:r>
              <a:rPr lang="fr-FR" sz="1100" dirty="0"/>
              <a:t>)</a:t>
            </a:r>
            <a:endParaRPr lang="en-GB" sz="11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601C7DE-F35A-4DD6-BCF3-9B153287CA7F}"/>
              </a:ext>
            </a:extLst>
          </p:cNvPr>
          <p:cNvSpPr txBox="1"/>
          <p:nvPr/>
        </p:nvSpPr>
        <p:spPr>
          <a:xfrm>
            <a:off x="950685" y="11120957"/>
            <a:ext cx="1336136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6. Les </a:t>
            </a:r>
            <a:r>
              <a:rPr lang="en-GB" sz="1100" dirty="0" err="1"/>
              <a:t>glaces</a:t>
            </a:r>
            <a:r>
              <a:rPr lang="en-GB" sz="1100" dirty="0"/>
              <a:t> (Ice creams)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8C22C3A-F3B0-48B1-BB3D-45B9C1308B48}"/>
              </a:ext>
            </a:extLst>
          </p:cNvPr>
          <p:cNvSpPr txBox="1"/>
          <p:nvPr/>
        </p:nvSpPr>
        <p:spPr>
          <a:xfrm>
            <a:off x="957194" y="7931138"/>
            <a:ext cx="1792978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2. Chez </a:t>
            </a:r>
            <a:r>
              <a:rPr lang="en-GB" sz="1100" dirty="0" err="1">
                <a:solidFill>
                  <a:schemeClr val="accent6">
                    <a:lumMod val="50000"/>
                  </a:schemeClr>
                </a:solidFill>
              </a:rPr>
              <a:t>moi</a:t>
            </a:r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 (My home)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095813C-32FA-4EDF-8F58-CC13269DB91E}"/>
              </a:ext>
            </a:extLst>
          </p:cNvPr>
          <p:cNvSpPr txBox="1"/>
          <p:nvPr/>
        </p:nvSpPr>
        <p:spPr>
          <a:xfrm>
            <a:off x="3258595" y="7952688"/>
            <a:ext cx="179297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3. </a:t>
            </a:r>
            <a:r>
              <a:rPr lang="en-GB" sz="1100" dirty="0" err="1">
                <a:solidFill>
                  <a:schemeClr val="accent6">
                    <a:lumMod val="50000"/>
                  </a:schemeClr>
                </a:solidFill>
              </a:rPr>
              <a:t>En</a:t>
            </a:r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accent6">
                    <a:lumMod val="50000"/>
                  </a:schemeClr>
                </a:solidFill>
              </a:rPr>
              <a:t>classe</a:t>
            </a:r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 (In the Classroom)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179010D-6FF0-4671-9143-C777058CC8B1}"/>
              </a:ext>
            </a:extLst>
          </p:cNvPr>
          <p:cNvSpPr txBox="1"/>
          <p:nvPr/>
        </p:nvSpPr>
        <p:spPr>
          <a:xfrm>
            <a:off x="4215578" y="8614906"/>
            <a:ext cx="179297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4. </a:t>
            </a:r>
            <a:r>
              <a:rPr lang="fr-FR" sz="1100" dirty="0">
                <a:solidFill>
                  <a:schemeClr val="accent6">
                    <a:lumMod val="50000"/>
                  </a:schemeClr>
                </a:solidFill>
              </a:rPr>
              <a:t>Je me présente (</a:t>
            </a:r>
            <a:r>
              <a:rPr lang="fr-FR" sz="1100" dirty="0" err="1">
                <a:solidFill>
                  <a:schemeClr val="accent6">
                    <a:lumMod val="50000"/>
                  </a:schemeClr>
                </a:solidFill>
              </a:rPr>
              <a:t>Introduce</a:t>
            </a:r>
            <a:r>
              <a:rPr lang="fr-FR" sz="11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accent6">
                    <a:lumMod val="50000"/>
                  </a:schemeClr>
                </a:solidFill>
              </a:rPr>
              <a:t>myself</a:t>
            </a:r>
            <a:r>
              <a:rPr lang="fr-FR" sz="1100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GB" sz="11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A436327-CD67-4811-8EC0-DF498363F7B2}"/>
              </a:ext>
            </a:extLst>
          </p:cNvPr>
          <p:cNvSpPr txBox="1"/>
          <p:nvPr/>
        </p:nvSpPr>
        <p:spPr>
          <a:xfrm>
            <a:off x="7214310" y="7844492"/>
            <a:ext cx="179297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6. Le petit Chaperon rouge (Little Red Riding Hood)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5B13B0F-BD0C-4A34-9817-6DBAE0699719}"/>
              </a:ext>
            </a:extLst>
          </p:cNvPr>
          <p:cNvSpPr txBox="1"/>
          <p:nvPr/>
        </p:nvSpPr>
        <p:spPr>
          <a:xfrm>
            <a:off x="7055048" y="8617122"/>
            <a:ext cx="1792978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b"/>
            <a:r>
              <a:rPr lang="en-GB" sz="1100" dirty="0">
                <a:solidFill>
                  <a:schemeClr val="accent6">
                    <a:lumMod val="50000"/>
                  </a:schemeClr>
                </a:solidFill>
              </a:rPr>
              <a:t>5.La date (the date)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9578</TotalTime>
  <Words>312</Words>
  <Application>Microsoft Office PowerPoint</Application>
  <PresentationFormat>A3 Paper (297x420 mm)</PresentationFormat>
  <Paragraphs>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Clodagh Clark</cp:lastModifiedBy>
  <cp:revision>286</cp:revision>
  <cp:lastPrinted>2019-11-29T12:17:19Z</cp:lastPrinted>
  <dcterms:created xsi:type="dcterms:W3CDTF">2018-02-08T08:28:53Z</dcterms:created>
  <dcterms:modified xsi:type="dcterms:W3CDTF">2025-01-15T12:33:44Z</dcterms:modified>
</cp:coreProperties>
</file>