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601200" cy="12801600" type="A3"/>
  <p:notesSz cx="6799263" cy="9929813"/>
  <p:defaultTextStyle>
    <a:defPPr>
      <a:defRPr lang="en-US"/>
    </a:defPPr>
    <a:lvl1pPr marL="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48023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89604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44070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79209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40117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688141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36164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584188" algn="l" defTabSz="8960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30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8B308"/>
    <a:srgbClr val="FE5E00"/>
    <a:srgbClr val="144856"/>
    <a:srgbClr val="175A6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95" autoAdjust="0"/>
    <p:restoredTop sz="95833" autoAdjust="0"/>
  </p:normalViewPr>
  <p:slideViewPr>
    <p:cSldViewPr snapToGrid="0">
      <p:cViewPr varScale="1">
        <p:scale>
          <a:sx n="62" d="100"/>
          <a:sy n="62" d="100"/>
        </p:scale>
        <p:origin x="3516" y="10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7088" cy="497047"/>
          </a:xfrm>
          <a:prstGeom prst="rect">
            <a:avLst/>
          </a:prstGeom>
        </p:spPr>
        <p:txBody>
          <a:bodyPr vert="horz" lIns="91459" tIns="45730" rIns="91459" bIns="4573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588" y="0"/>
            <a:ext cx="2947088" cy="497047"/>
          </a:xfrm>
          <a:prstGeom prst="rect">
            <a:avLst/>
          </a:prstGeom>
        </p:spPr>
        <p:txBody>
          <a:bodyPr vert="horz" lIns="91459" tIns="45730" rIns="91459" bIns="4573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30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9" tIns="45730" rIns="91459" bIns="457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78317"/>
            <a:ext cx="5440045" cy="3909675"/>
          </a:xfrm>
          <a:prstGeom prst="rect">
            <a:avLst/>
          </a:prstGeom>
        </p:spPr>
        <p:txBody>
          <a:bodyPr vert="horz" lIns="91459" tIns="45730" rIns="91459" bIns="4573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2766"/>
            <a:ext cx="2947088" cy="497047"/>
          </a:xfrm>
          <a:prstGeom prst="rect">
            <a:avLst/>
          </a:prstGeom>
        </p:spPr>
        <p:txBody>
          <a:bodyPr vert="horz" lIns="91459" tIns="45730" rIns="91459" bIns="4573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588" y="9432766"/>
            <a:ext cx="2947088" cy="497047"/>
          </a:xfrm>
          <a:prstGeom prst="rect">
            <a:avLst/>
          </a:prstGeom>
        </p:spPr>
        <p:txBody>
          <a:bodyPr vert="horz" lIns="91459" tIns="45730" rIns="91459" bIns="4573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097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6194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42917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23890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04862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834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806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779" algn="l" defTabSz="761944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3013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100"/>
            </a:lvl1pPr>
            <a:lvl2pPr marL="397891" indent="0" algn="ctr">
              <a:buNone/>
              <a:defRPr sz="1700"/>
            </a:lvl2pPr>
            <a:lvl3pPr marL="795782" indent="0" algn="ctr">
              <a:buNone/>
              <a:defRPr sz="1600"/>
            </a:lvl3pPr>
            <a:lvl4pPr marL="1193674" indent="0" algn="ctr">
              <a:buNone/>
              <a:defRPr sz="1400"/>
            </a:lvl4pPr>
            <a:lvl5pPr marL="1591564" indent="0" algn="ctr">
              <a:buNone/>
              <a:defRPr sz="1400"/>
            </a:lvl5pPr>
            <a:lvl6pPr marL="1989456" indent="0" algn="ctr">
              <a:buNone/>
              <a:defRPr sz="1400"/>
            </a:lvl6pPr>
            <a:lvl7pPr marL="2387347" indent="0" algn="ctr">
              <a:buNone/>
              <a:defRPr sz="1400"/>
            </a:lvl7pPr>
            <a:lvl8pPr marL="2785238" indent="0" algn="ctr">
              <a:buNone/>
              <a:defRPr sz="1400"/>
            </a:lvl8pPr>
            <a:lvl9pPr marL="3183129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60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4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3" y="3191514"/>
            <a:ext cx="8281035" cy="5325109"/>
          </a:xfrm>
        </p:spPr>
        <p:txBody>
          <a:bodyPr anchor="b"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3" y="8567001"/>
            <a:ext cx="8281035" cy="2800349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/>
                </a:solidFill>
              </a:defRPr>
            </a:lvl1pPr>
            <a:lvl2pPr marL="39789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957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1936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915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894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873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852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831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7" y="3407833"/>
            <a:ext cx="4080510" cy="812249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69"/>
            <a:ext cx="8281035" cy="24743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2"/>
            <a:ext cx="4061757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2"/>
            <a:ext cx="4081761" cy="1537969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7891" indent="0">
              <a:buNone/>
              <a:defRPr sz="1700" b="1"/>
            </a:lvl2pPr>
            <a:lvl3pPr marL="795782" indent="0">
              <a:buNone/>
              <a:defRPr sz="1600" b="1"/>
            </a:lvl3pPr>
            <a:lvl4pPr marL="1193674" indent="0">
              <a:buNone/>
              <a:defRPr sz="1400" b="1"/>
            </a:lvl4pPr>
            <a:lvl5pPr marL="1591564" indent="0">
              <a:buNone/>
              <a:defRPr sz="1400" b="1"/>
            </a:lvl5pPr>
            <a:lvl6pPr marL="1989456" indent="0">
              <a:buNone/>
              <a:defRPr sz="1400" b="1"/>
            </a:lvl6pPr>
            <a:lvl7pPr marL="2387347" indent="0">
              <a:buNone/>
              <a:defRPr sz="1400" b="1"/>
            </a:lvl7pPr>
            <a:lvl8pPr marL="2785238" indent="0">
              <a:buNone/>
              <a:defRPr sz="1400" b="1"/>
            </a:lvl8pPr>
            <a:lvl9pPr marL="3183129" indent="0">
              <a:buNone/>
              <a:defRPr sz="1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1" y="1843196"/>
            <a:ext cx="4860607" cy="90974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1" y="1843196"/>
            <a:ext cx="4860607" cy="9097434"/>
          </a:xfrm>
        </p:spPr>
        <p:txBody>
          <a:bodyPr anchor="t"/>
          <a:lstStyle>
            <a:lvl1pPr marL="0" indent="0">
              <a:buNone/>
              <a:defRPr sz="2800"/>
            </a:lvl1pPr>
            <a:lvl2pPr marL="397891" indent="0">
              <a:buNone/>
              <a:defRPr sz="2400"/>
            </a:lvl2pPr>
            <a:lvl3pPr marL="795782" indent="0">
              <a:buNone/>
              <a:defRPr sz="2100"/>
            </a:lvl3pPr>
            <a:lvl4pPr marL="1193674" indent="0">
              <a:buNone/>
              <a:defRPr sz="1700"/>
            </a:lvl4pPr>
            <a:lvl5pPr marL="1591564" indent="0">
              <a:buNone/>
              <a:defRPr sz="1700"/>
            </a:lvl5pPr>
            <a:lvl6pPr marL="1989456" indent="0">
              <a:buNone/>
              <a:defRPr sz="1700"/>
            </a:lvl6pPr>
            <a:lvl7pPr marL="2387347" indent="0">
              <a:buNone/>
              <a:defRPr sz="1700"/>
            </a:lvl7pPr>
            <a:lvl8pPr marL="2785238" indent="0">
              <a:buNone/>
              <a:defRPr sz="1700"/>
            </a:lvl8pPr>
            <a:lvl9pPr marL="3183129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400"/>
            </a:lvl1pPr>
            <a:lvl2pPr marL="397891" indent="0">
              <a:buNone/>
              <a:defRPr sz="1200"/>
            </a:lvl2pPr>
            <a:lvl3pPr marL="795782" indent="0">
              <a:buNone/>
              <a:defRPr sz="1000"/>
            </a:lvl3pPr>
            <a:lvl4pPr marL="1193674" indent="0">
              <a:buNone/>
              <a:defRPr sz="900"/>
            </a:lvl4pPr>
            <a:lvl5pPr marL="1591564" indent="0">
              <a:buNone/>
              <a:defRPr sz="900"/>
            </a:lvl5pPr>
            <a:lvl6pPr marL="1989456" indent="0">
              <a:buNone/>
              <a:defRPr sz="900"/>
            </a:lvl6pPr>
            <a:lvl7pPr marL="2387347" indent="0">
              <a:buNone/>
              <a:defRPr sz="900"/>
            </a:lvl7pPr>
            <a:lvl8pPr marL="2785238" indent="0">
              <a:buNone/>
              <a:defRPr sz="900"/>
            </a:lvl8pPr>
            <a:lvl9pPr marL="3183129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69"/>
            <a:ext cx="8281035" cy="2474385"/>
          </a:xfrm>
          <a:prstGeom prst="rect">
            <a:avLst/>
          </a:prstGeom>
        </p:spPr>
        <p:txBody>
          <a:bodyPr vert="horz" lIns="74862" tIns="37431" rIns="74862" bIns="3743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7"/>
          </a:xfrm>
          <a:prstGeom prst="rect">
            <a:avLst/>
          </a:prstGeom>
        </p:spPr>
        <p:txBody>
          <a:bodyPr vert="horz" lIns="74862" tIns="37431" rIns="74862" bIns="37431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74862" tIns="37431" rIns="74862" bIns="37431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79578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8946" indent="-198946" algn="l" defTabSz="795782" rtl="0" eaLnBrk="1" latinLnBrk="0" hangingPunct="1">
        <a:lnSpc>
          <a:spcPct val="90000"/>
        </a:lnSpc>
        <a:spcBef>
          <a:spcPts val="87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96836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94728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92619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0510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188401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86292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84184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82075" indent="-198946" algn="l" defTabSz="795782" rtl="0" eaLnBrk="1" latinLnBrk="0" hangingPunct="1">
        <a:lnSpc>
          <a:spcPct val="90000"/>
        </a:lnSpc>
        <a:spcBef>
          <a:spcPts val="436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7891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95782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9367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91564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89456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87347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85238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83129" algn="l" defTabSz="79578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Box 270"/>
          <p:cNvSpPr txBox="1"/>
          <p:nvPr/>
        </p:nvSpPr>
        <p:spPr>
          <a:xfrm>
            <a:off x="2156799" y="12302447"/>
            <a:ext cx="97686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0070C0"/>
                </a:solidFill>
              </a:rPr>
              <a:t>Algebra</a:t>
            </a:r>
          </a:p>
          <a:p>
            <a:pPr algn="ctr"/>
            <a:r>
              <a:rPr lang="en-GB" sz="11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854768" y="9355704"/>
            <a:ext cx="6119994" cy="60672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64654" y="7674324"/>
            <a:ext cx="2404375" cy="2201994"/>
          </a:xfrm>
          <a:prstGeom prst="blockArc">
            <a:avLst>
              <a:gd name="adj1" fmla="val 10732199"/>
              <a:gd name="adj2" fmla="val 263439"/>
              <a:gd name="adj3" fmla="val 28511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299170" y="5853669"/>
            <a:ext cx="2447420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1893295" y="7575885"/>
            <a:ext cx="5836955" cy="630519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1357467" y="5744138"/>
            <a:ext cx="6188625" cy="642836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1187" y="3802004"/>
            <a:ext cx="2897226" cy="227813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477337" y="1715108"/>
            <a:ext cx="2597093" cy="2157643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1420818" y="3511194"/>
            <a:ext cx="6485816" cy="62520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650800" y="144770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2064384" y="9160026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2237591" y="9285243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327569" y="1507040"/>
            <a:ext cx="6516526" cy="567937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492105" y="1357994"/>
            <a:ext cx="681018" cy="726952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38000">
                <a:schemeClr val="accent1">
                  <a:lumMod val="45000"/>
                  <a:lumOff val="55000"/>
                </a:schemeClr>
              </a:gs>
              <a:gs pos="39000">
                <a:schemeClr val="accent1">
                  <a:lumMod val="45000"/>
                  <a:lumOff val="55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464016" y="8986547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2203068" y="9247244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6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8104103" y="5631797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09" name="TextBox 108"/>
          <p:cNvSpPr txBox="1"/>
          <p:nvPr/>
        </p:nvSpPr>
        <p:spPr>
          <a:xfrm>
            <a:off x="7050596" y="5205443"/>
            <a:ext cx="1019485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70C0"/>
                </a:solidFill>
              </a:rPr>
              <a:t>Algebraic notation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Find and substitute values into expressions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143246" y="12302624"/>
            <a:ext cx="10002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00B050"/>
                </a:solidFill>
              </a:rPr>
              <a:t>Number</a:t>
            </a:r>
          </a:p>
          <a:p>
            <a:pPr algn="ctr"/>
            <a:endParaRPr lang="en-GB" sz="1100" b="1" dirty="0">
              <a:solidFill>
                <a:srgbClr val="00B050"/>
              </a:solidFill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394673" y="781453"/>
            <a:ext cx="1136998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FF0000"/>
                </a:solidFill>
              </a:rPr>
              <a:t>Line symmetry and Reflection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Reflect on diagonal lines and using axes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101460" y="7086965"/>
            <a:ext cx="1248027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7030A0"/>
                </a:solidFill>
              </a:rPr>
              <a:t>Ratio and proportion</a:t>
            </a:r>
          </a:p>
          <a:p>
            <a:pPr algn="ctr" fontAlgn="t"/>
            <a:r>
              <a:rPr lang="en-GB" sz="1100" dirty="0">
                <a:solidFill>
                  <a:srgbClr val="7030A0"/>
                </a:solidFill>
              </a:rPr>
              <a:t>Calculate ratio and use scale factors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973448" y="5238112"/>
            <a:ext cx="952918" cy="16158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Solving problems with addition and subtraction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Using formal methods with integers an decimals 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6729123" y="7952612"/>
            <a:ext cx="1831004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FF0000"/>
                </a:solidFill>
              </a:rPr>
              <a:t>Properties of Shape</a:t>
            </a:r>
          </a:p>
          <a:p>
            <a:pPr algn="ctr" fontAlgn="t"/>
            <a:r>
              <a:rPr lang="en-GB" sz="1100" dirty="0">
                <a:solidFill>
                  <a:srgbClr val="FF0000"/>
                </a:solidFill>
              </a:rPr>
              <a:t>Angles in a triangle and quadrilateral including properties of 3D shapes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3604230" y="2855943"/>
            <a:ext cx="967769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FF9900"/>
                </a:solidFill>
              </a:rPr>
              <a:t>Probability</a:t>
            </a:r>
          </a:p>
          <a:p>
            <a:pPr algn="ctr" fontAlgn="t"/>
            <a:r>
              <a:rPr lang="en-GB" sz="1100" dirty="0">
                <a:solidFill>
                  <a:srgbClr val="FF9900"/>
                </a:solidFill>
              </a:rPr>
              <a:t>Interpret &amp; create Venn diagrams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4999503" y="5117532"/>
            <a:ext cx="868188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Place Value up to </a:t>
            </a:r>
          </a:p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1 Billion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Read, write, order and compare integers &amp; decimals  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8290957" y="5833427"/>
            <a:ext cx="869652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8324644" y="5815642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7912158" y="6544980"/>
            <a:ext cx="1481330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70C0"/>
                </a:solidFill>
              </a:rPr>
              <a:t>Sequences</a:t>
            </a:r>
          </a:p>
          <a:p>
            <a:pPr algn="ctr" fontAlgn="t"/>
            <a:r>
              <a:rPr lang="en-GB" sz="1100" dirty="0">
                <a:solidFill>
                  <a:srgbClr val="0070C0"/>
                </a:solidFill>
              </a:rPr>
              <a:t>Describe and continue linear and non-linear 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2414756" y="7917397"/>
            <a:ext cx="1565322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u="sng" dirty="0">
                <a:solidFill>
                  <a:srgbClr val="0070C0"/>
                </a:solidFill>
              </a:rPr>
              <a:t>Simple algebra</a:t>
            </a:r>
          </a:p>
          <a:p>
            <a:pPr algn="ctr"/>
            <a:r>
              <a:rPr lang="en-GB" sz="1050" dirty="0">
                <a:solidFill>
                  <a:srgbClr val="0070C0"/>
                </a:solidFill>
              </a:rPr>
              <a:t>Solve one step and two-step functions and equations 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970779" y="5376015"/>
            <a:ext cx="952918" cy="1277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Fractions, Decimals and Percentages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Covert fluent between the units 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133661" y="12302623"/>
            <a:ext cx="1048130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7030A0"/>
                </a:solidFill>
              </a:rPr>
              <a:t>Ratio and proportion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4181791" y="12302622"/>
            <a:ext cx="10002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solidFill>
                  <a:srgbClr val="FF9900"/>
                </a:solidFill>
              </a:rPr>
              <a:t>Data and statistics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1156567" y="12302624"/>
            <a:ext cx="10002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FF0000"/>
                </a:solidFill>
              </a:rPr>
              <a:t>Geometry </a:t>
            </a:r>
          </a:p>
          <a:p>
            <a:pPr algn="ctr"/>
            <a:endParaRPr lang="en-GB" sz="1100" b="1" dirty="0">
              <a:solidFill>
                <a:srgbClr val="0070C0"/>
              </a:solidFill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143090" y="12078007"/>
            <a:ext cx="5011824" cy="2616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Topics</a:t>
            </a:r>
          </a:p>
        </p:txBody>
      </p:sp>
      <p:sp>
        <p:nvSpPr>
          <p:cNvPr id="211" name="TextBox 210"/>
          <p:cNvSpPr txBox="1"/>
          <p:nvPr/>
        </p:nvSpPr>
        <p:spPr>
          <a:xfrm>
            <a:off x="8241323" y="803006"/>
            <a:ext cx="1391416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70C0"/>
                </a:solidFill>
              </a:rPr>
              <a:t>Brackets, Equations and Inequalities</a:t>
            </a:r>
          </a:p>
          <a:p>
            <a:pPr algn="ctr"/>
            <a:r>
              <a:rPr lang="en-GB" sz="1100" dirty="0">
                <a:solidFill>
                  <a:srgbClr val="0070C0"/>
                </a:solidFill>
              </a:rPr>
              <a:t>Substitution, solving equations simplifying expressions </a:t>
            </a:r>
          </a:p>
        </p:txBody>
      </p:sp>
      <p:sp>
        <p:nvSpPr>
          <p:cNvPr id="284" name="TextBox 283"/>
          <p:cNvSpPr txBox="1"/>
          <p:nvPr/>
        </p:nvSpPr>
        <p:spPr>
          <a:xfrm>
            <a:off x="7642208" y="7186620"/>
            <a:ext cx="1280417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KS2 SATS</a:t>
            </a:r>
          </a:p>
        </p:txBody>
      </p:sp>
      <p:sp>
        <p:nvSpPr>
          <p:cNvPr id="293" name="TextBox 292"/>
          <p:cNvSpPr txBox="1"/>
          <p:nvPr/>
        </p:nvSpPr>
        <p:spPr>
          <a:xfrm rot="5400000">
            <a:off x="-521270" y="1556351"/>
            <a:ext cx="1673710" cy="26161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dirty="0"/>
              <a:t>School leavers</a:t>
            </a:r>
          </a:p>
        </p:txBody>
      </p:sp>
      <p:sp>
        <p:nvSpPr>
          <p:cNvPr id="295" name="TextBox 294"/>
          <p:cNvSpPr txBox="1"/>
          <p:nvPr/>
        </p:nvSpPr>
        <p:spPr>
          <a:xfrm>
            <a:off x="3644182" y="800473"/>
            <a:ext cx="1247471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Angles in parallel lines and polygons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Angle rules, find missing angles</a:t>
            </a:r>
          </a:p>
        </p:txBody>
      </p:sp>
      <p:sp>
        <p:nvSpPr>
          <p:cNvPr id="296" name="TextBox 295"/>
          <p:cNvSpPr txBox="1"/>
          <p:nvPr/>
        </p:nvSpPr>
        <p:spPr>
          <a:xfrm>
            <a:off x="125392" y="3219978"/>
            <a:ext cx="1236442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Constructing and measuring  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Construct triangles using SSS, SA, ASA</a:t>
            </a:r>
          </a:p>
        </p:txBody>
      </p:sp>
      <p:sp>
        <p:nvSpPr>
          <p:cNvPr id="300" name="TextBox 299"/>
          <p:cNvSpPr txBox="1"/>
          <p:nvPr/>
        </p:nvSpPr>
        <p:spPr>
          <a:xfrm>
            <a:off x="5496384" y="7851721"/>
            <a:ext cx="1116874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FF9900"/>
                </a:solidFill>
              </a:rPr>
              <a:t>Statistics</a:t>
            </a:r>
            <a:r>
              <a:rPr lang="en-GB" sz="1100" dirty="0">
                <a:solidFill>
                  <a:srgbClr val="FF9900"/>
                </a:solidFill>
              </a:rPr>
              <a:t> </a:t>
            </a:r>
          </a:p>
          <a:p>
            <a:pPr algn="ctr" fontAlgn="t"/>
            <a:r>
              <a:rPr lang="en-GB" sz="1100" dirty="0">
                <a:solidFill>
                  <a:srgbClr val="FF9900"/>
                </a:solidFill>
              </a:rPr>
              <a:t>Interpret Data  Line Graphs &amp; Pie Charts </a:t>
            </a: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93022D3B-34E7-7A4B-A8E5-560DEA516668}"/>
              </a:ext>
            </a:extLst>
          </p:cNvPr>
          <p:cNvSpPr/>
          <p:nvPr/>
        </p:nvSpPr>
        <p:spPr>
          <a:xfrm>
            <a:off x="4975774" y="3288043"/>
            <a:ext cx="1041220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84983B9C-0FBB-A043-AF69-BE33CCD6172D}"/>
              </a:ext>
            </a:extLst>
          </p:cNvPr>
          <p:cNvSpPr/>
          <p:nvPr/>
        </p:nvSpPr>
        <p:spPr>
          <a:xfrm>
            <a:off x="5151668" y="3419671"/>
            <a:ext cx="700398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95ED9127-A30D-104E-8EB4-510CC7FB4FC3}"/>
              </a:ext>
            </a:extLst>
          </p:cNvPr>
          <p:cNvSpPr txBox="1"/>
          <p:nvPr/>
        </p:nvSpPr>
        <p:spPr>
          <a:xfrm>
            <a:off x="5181651" y="3420815"/>
            <a:ext cx="58246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8</a:t>
            </a: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C872D16A-BBC9-2E43-BEA6-EDAFD0B01410}"/>
              </a:ext>
            </a:extLst>
          </p:cNvPr>
          <p:cNvSpPr txBox="1"/>
          <p:nvPr/>
        </p:nvSpPr>
        <p:spPr>
          <a:xfrm>
            <a:off x="5028416" y="3391413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8078470" y="10739300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1373010" y="2833223"/>
            <a:ext cx="1127682" cy="1277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Geometric Reasoning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Solve angle problems using properties of triangles &amp; quadrilaterals</a:t>
            </a:r>
          </a:p>
        </p:txBody>
      </p:sp>
      <p:sp>
        <p:nvSpPr>
          <p:cNvPr id="134" name="TextBox 133"/>
          <p:cNvSpPr txBox="1"/>
          <p:nvPr/>
        </p:nvSpPr>
        <p:spPr>
          <a:xfrm rot="5400000">
            <a:off x="4162092" y="3627784"/>
            <a:ext cx="1280417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End of Year Exams</a:t>
            </a:r>
          </a:p>
        </p:txBody>
      </p:sp>
      <p:sp>
        <p:nvSpPr>
          <p:cNvPr id="147" name="TextBox 146"/>
          <p:cNvSpPr txBox="1"/>
          <p:nvPr/>
        </p:nvSpPr>
        <p:spPr>
          <a:xfrm rot="5400000">
            <a:off x="651532" y="1576441"/>
            <a:ext cx="1280417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Transfer Exams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59824" y="5758041"/>
            <a:ext cx="1283594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Fractions and %  of amounts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Using mental methods and a calculator </a:t>
            </a:r>
          </a:p>
        </p:txBody>
      </p:sp>
      <p:sp>
        <p:nvSpPr>
          <p:cNvPr id="162" name="TextBox 161"/>
          <p:cNvSpPr txBox="1"/>
          <p:nvPr/>
        </p:nvSpPr>
        <p:spPr>
          <a:xfrm>
            <a:off x="6395486" y="935991"/>
            <a:ext cx="712209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70C0"/>
                </a:solidFill>
              </a:rPr>
              <a:t>Indices</a:t>
            </a:r>
          </a:p>
          <a:p>
            <a:pPr algn="ctr" fontAlgn="t"/>
            <a:r>
              <a:rPr lang="en-GB" sz="1100" dirty="0">
                <a:solidFill>
                  <a:srgbClr val="0070C0"/>
                </a:solidFill>
              </a:rPr>
              <a:t>Law of indices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5870250" y="1842052"/>
            <a:ext cx="1311636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Fractions, and Percentages</a:t>
            </a:r>
          </a:p>
          <a:p>
            <a:r>
              <a:rPr lang="en-GB" sz="1100" dirty="0">
                <a:solidFill>
                  <a:srgbClr val="00B050"/>
                </a:solidFill>
              </a:rPr>
              <a:t>Convert, find % change, explore %  greater than 100%</a:t>
            </a:r>
            <a:endParaRPr lang="en-GB" sz="1100" dirty="0">
              <a:solidFill>
                <a:srgbClr val="0070C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355596" y="1861028"/>
            <a:ext cx="1343089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Area of Trapezia and Circles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Use formula’s and calculators 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6299706" y="3800089"/>
            <a:ext cx="1249301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Multiplicative Change</a:t>
            </a:r>
          </a:p>
          <a:p>
            <a:pPr algn="ctr"/>
            <a:r>
              <a:rPr lang="en-GB" sz="1100" dirty="0">
                <a:solidFill>
                  <a:srgbClr val="FF9900"/>
                </a:solidFill>
              </a:rPr>
              <a:t>Use conversion graphs and scale factors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6046977" y="2981578"/>
            <a:ext cx="1412259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7030A0"/>
                </a:solidFill>
              </a:rPr>
              <a:t>Ratio and scale</a:t>
            </a:r>
          </a:p>
          <a:p>
            <a:pPr algn="ctr"/>
            <a:r>
              <a:rPr lang="en-GB" sz="1100" dirty="0">
                <a:solidFill>
                  <a:srgbClr val="7030A0"/>
                </a:solidFill>
              </a:rPr>
              <a:t>Simplify ratio, divide into amounts and use proportion graphs</a:t>
            </a:r>
          </a:p>
        </p:txBody>
      </p:sp>
      <p:sp>
        <p:nvSpPr>
          <p:cNvPr id="167" name="TextBox 166"/>
          <p:cNvSpPr txBox="1"/>
          <p:nvPr/>
        </p:nvSpPr>
        <p:spPr>
          <a:xfrm rot="3149509">
            <a:off x="7308347" y="4275442"/>
            <a:ext cx="1970914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Multiply and Divide Fractions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Algebraic fractions</a:t>
            </a:r>
          </a:p>
        </p:txBody>
      </p:sp>
      <p:sp>
        <p:nvSpPr>
          <p:cNvPr id="168" name="TextBox 167"/>
          <p:cNvSpPr txBox="1"/>
          <p:nvPr/>
        </p:nvSpPr>
        <p:spPr>
          <a:xfrm rot="16200000">
            <a:off x="2973143" y="9611446"/>
            <a:ext cx="1389505" cy="26161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End of Year Exams</a:t>
            </a:r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1197774" y="11107062"/>
            <a:ext cx="6672723" cy="62983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75" name="Block Arc 174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597163" y="9388480"/>
            <a:ext cx="2447420" cy="2259886"/>
          </a:xfrm>
          <a:prstGeom prst="blockArc">
            <a:avLst>
              <a:gd name="adj1" fmla="val 10865281"/>
              <a:gd name="adj2" fmla="val 1572"/>
              <a:gd name="adj3" fmla="val 27649"/>
            </a:avLst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157369" y="10885342"/>
            <a:ext cx="1200098" cy="94694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82" name="Oval 181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342031" y="11087296"/>
            <a:ext cx="830773" cy="65552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4862" tIns="37431" rIns="74862" bIns="37431" rtlCol="0" anchor="ctr"/>
          <a:lstStyle/>
          <a:p>
            <a:pPr algn="ctr"/>
            <a:endParaRPr lang="en-US"/>
          </a:p>
        </p:txBody>
      </p:sp>
      <p:sp>
        <p:nvSpPr>
          <p:cNvPr id="183" name="TextBox 182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8310397" y="5801076"/>
            <a:ext cx="830772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7</a:t>
            </a:r>
          </a:p>
        </p:txBody>
      </p:sp>
      <p:sp>
        <p:nvSpPr>
          <p:cNvPr id="153" name="TextBox 152"/>
          <p:cNvSpPr txBox="1"/>
          <p:nvPr/>
        </p:nvSpPr>
        <p:spPr>
          <a:xfrm>
            <a:off x="2587600" y="10702193"/>
            <a:ext cx="1476124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Calculations Addition and Subtraction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Using formal methods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4665899" y="10601370"/>
            <a:ext cx="129971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</a:t>
            </a:r>
            <a:r>
              <a:rPr lang="en-GB" sz="1100" b="1" u="sng" dirty="0">
                <a:solidFill>
                  <a:srgbClr val="00B050"/>
                </a:solidFill>
              </a:rPr>
              <a:t>Fractions A</a:t>
            </a:r>
            <a:r>
              <a:rPr lang="en-GB" sz="1100" dirty="0">
                <a:solidFill>
                  <a:srgbClr val="00B050"/>
                </a:solidFill>
              </a:rPr>
              <a:t> finding equivalence, order and compare, add and subtract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6751590" y="9482004"/>
            <a:ext cx="960036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Properties of 2D shapes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- Rectangles, triangles &amp; regular polygons 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337200" y="11376396"/>
            <a:ext cx="1765369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Place Value up to 1 million </a:t>
            </a:r>
            <a:r>
              <a:rPr lang="en-GB" sz="1100" dirty="0">
                <a:solidFill>
                  <a:srgbClr val="00B050"/>
                </a:solidFill>
              </a:rPr>
              <a:t>Read , write, order and compare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4780329" y="9592263"/>
            <a:ext cx="1022172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Measure</a:t>
            </a:r>
            <a:r>
              <a:rPr lang="en-GB" sz="1100" u="sng" dirty="0">
                <a:solidFill>
                  <a:srgbClr val="FF0000"/>
                </a:solidFill>
              </a:rPr>
              <a:t>s</a:t>
            </a:r>
            <a:r>
              <a:rPr lang="en-GB" sz="1100" dirty="0">
                <a:solidFill>
                  <a:srgbClr val="FF0000"/>
                </a:solidFill>
              </a:rPr>
              <a:t> Conversions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- Cm, mm, km, ml, l and ml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7867585" y="9458907"/>
            <a:ext cx="1638226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Area and Perimeter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Rectangles and compound shapes 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5852066" y="8735632"/>
            <a:ext cx="852831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Position and Direction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First quadrant, translation &amp; reflection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350488" y="11067066"/>
            <a:ext cx="791299" cy="675757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3900" b="1" dirty="0"/>
              <a:t>5</a:t>
            </a:r>
          </a:p>
        </p:txBody>
      </p:sp>
      <p:sp>
        <p:nvSpPr>
          <p:cNvPr id="173" name="TextBox 172"/>
          <p:cNvSpPr txBox="1"/>
          <p:nvPr/>
        </p:nvSpPr>
        <p:spPr>
          <a:xfrm>
            <a:off x="7788381" y="10158781"/>
            <a:ext cx="1410949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Decimals and Percentages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Rounding, ordering and comparing decimals, Equivalent F,D,P 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190951" y="11449826"/>
            <a:ext cx="2461068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Multiplication and Division </a:t>
            </a:r>
            <a:r>
              <a:rPr lang="en-GB" sz="1100" dirty="0">
                <a:solidFill>
                  <a:srgbClr val="00B050"/>
                </a:solidFill>
              </a:rPr>
              <a:t> Factors, prime, Square and cube numbers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Multiply and Divide by 10 100 100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7326271" y="11377637"/>
            <a:ext cx="1068797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</a:t>
            </a:r>
            <a:r>
              <a:rPr lang="en-GB" sz="1100" b="1" u="sng" dirty="0">
                <a:solidFill>
                  <a:srgbClr val="00B050"/>
                </a:solidFill>
              </a:rPr>
              <a:t>Fractions B</a:t>
            </a:r>
            <a:endParaRPr lang="en-GB" sz="1100" dirty="0">
              <a:solidFill>
                <a:srgbClr val="00B050"/>
              </a:solidFill>
            </a:endParaRP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multiply with same denominators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3987410" y="8977391"/>
            <a:ext cx="768754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Volume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Estimate and compare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236318" y="8830275"/>
            <a:ext cx="1476888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Statistics</a:t>
            </a:r>
            <a:r>
              <a:rPr lang="en-GB" sz="1100" dirty="0">
                <a:solidFill>
                  <a:srgbClr val="FF9900"/>
                </a:solidFill>
              </a:rPr>
              <a:t> Read, draw &amp; interpret  bar and  line graphs 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196593" y="8683946"/>
            <a:ext cx="1940473" cy="57708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50" b="1" u="sng" dirty="0">
                <a:solidFill>
                  <a:srgbClr val="00B050"/>
                </a:solidFill>
              </a:rPr>
              <a:t>Calculations Four operations</a:t>
            </a:r>
          </a:p>
          <a:p>
            <a:pPr algn="ctr"/>
            <a:r>
              <a:rPr lang="en-GB" sz="1050" dirty="0">
                <a:solidFill>
                  <a:srgbClr val="00B050"/>
                </a:solidFill>
              </a:rPr>
              <a:t>Long multiplication and long division 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196593" y="7957705"/>
            <a:ext cx="1624200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</a:t>
            </a:r>
            <a:r>
              <a:rPr lang="en-GB" sz="1100" b="1" u="sng" dirty="0">
                <a:solidFill>
                  <a:srgbClr val="00B050"/>
                </a:solidFill>
              </a:rPr>
              <a:t>Fractions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Adding, subtracting multiplying and dividing 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67531" y="9387876"/>
            <a:ext cx="1214634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Place Value up to </a:t>
            </a:r>
          </a:p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10 Million 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Read, write, order and compare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965905" y="7197904"/>
            <a:ext cx="1043828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Measures</a:t>
            </a:r>
            <a:r>
              <a:rPr lang="en-GB" sz="1100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 miles to kilometres</a:t>
            </a:r>
          </a:p>
        </p:txBody>
      </p:sp>
      <p:sp>
        <p:nvSpPr>
          <p:cNvPr id="306" name="TextBox 305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287138" y="10876818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217927" y="9241941"/>
            <a:ext cx="830772" cy="229481"/>
          </a:xfrm>
          <a:prstGeom prst="rect">
            <a:avLst/>
          </a:prstGeom>
          <a:noFill/>
        </p:spPr>
        <p:txBody>
          <a:bodyPr wrap="square" lIns="74862" tIns="37431" rIns="74862" bIns="37431" rtlCol="0">
            <a:spAutoFit/>
          </a:bodyPr>
          <a:lstStyle/>
          <a:p>
            <a:pPr algn="ctr"/>
            <a:r>
              <a:rPr lang="en-US" sz="1000" b="1" dirty="0"/>
              <a:t>YEAR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510F77B-9BE9-4F8B-B6B6-BC92B3EF486E}"/>
              </a:ext>
            </a:extLst>
          </p:cNvPr>
          <p:cNvSpPr txBox="1"/>
          <p:nvPr/>
        </p:nvSpPr>
        <p:spPr>
          <a:xfrm>
            <a:off x="6018263" y="10926018"/>
            <a:ext cx="1151681" cy="11079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Multiplication and Division </a:t>
            </a:r>
            <a:r>
              <a:rPr lang="en-GB" sz="1100" dirty="0">
                <a:solidFill>
                  <a:srgbClr val="00B050"/>
                </a:solidFill>
              </a:rPr>
              <a:t>Multiplication up to 3 by 2 digits and Division up to 4 by 1 digits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7002A69-F57C-4780-AC42-7D2B210A2047}"/>
              </a:ext>
            </a:extLst>
          </p:cNvPr>
          <p:cNvSpPr txBox="1"/>
          <p:nvPr/>
        </p:nvSpPr>
        <p:spPr>
          <a:xfrm>
            <a:off x="3589043" y="7202069"/>
            <a:ext cx="1197171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Decimals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Multiplying and dividing decimals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06C97B7A-6272-43EB-AD8B-DD2C7D635B84}"/>
              </a:ext>
            </a:extLst>
          </p:cNvPr>
          <p:cNvSpPr txBox="1"/>
          <p:nvPr/>
        </p:nvSpPr>
        <p:spPr>
          <a:xfrm>
            <a:off x="4220681" y="7827793"/>
            <a:ext cx="1159838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Fraction, Decimals, Percentages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Percentages of amount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2D16E514-D0D8-4155-96BE-6196407F4007}"/>
              </a:ext>
            </a:extLst>
          </p:cNvPr>
          <p:cNvSpPr txBox="1"/>
          <p:nvPr/>
        </p:nvSpPr>
        <p:spPr>
          <a:xfrm>
            <a:off x="5006270" y="7194980"/>
            <a:ext cx="1436910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Area and Perimeter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Regular and composite polygons  </a:t>
            </a: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6CA766E7-F17C-4911-B251-79E052688CBA}"/>
              </a:ext>
            </a:extLst>
          </p:cNvPr>
          <p:cNvSpPr txBox="1"/>
          <p:nvPr/>
        </p:nvSpPr>
        <p:spPr>
          <a:xfrm>
            <a:off x="5912104" y="5375301"/>
            <a:ext cx="1079964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70C0"/>
                </a:solidFill>
              </a:rPr>
              <a:t>Equality and Equivalence </a:t>
            </a:r>
            <a:r>
              <a:rPr lang="en-GB" sz="1100" dirty="0">
                <a:solidFill>
                  <a:srgbClr val="0070C0"/>
                </a:solidFill>
              </a:rPr>
              <a:t>One-step linear equations using inverse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A0BCCEEC-9188-4197-A3A3-52EB58CF1E3F}"/>
              </a:ext>
            </a:extLst>
          </p:cNvPr>
          <p:cNvSpPr txBox="1"/>
          <p:nvPr/>
        </p:nvSpPr>
        <p:spPr>
          <a:xfrm>
            <a:off x="1886571" y="5297213"/>
            <a:ext cx="1016204" cy="161582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Solving problems with multiplication and division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Using formal methods with integers an decimals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9185A14F-A6D8-4EA7-9933-CB927B508978}"/>
              </a:ext>
            </a:extLst>
          </p:cNvPr>
          <p:cNvSpPr txBox="1"/>
          <p:nvPr/>
        </p:nvSpPr>
        <p:spPr>
          <a:xfrm>
            <a:off x="2548500" y="3312963"/>
            <a:ext cx="1003088" cy="14465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Developing number sense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Know and use mental arithmetic strategies for fractions &amp; decimals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79DB21F3-769F-43A9-AF2B-6E452CC9F02C}"/>
              </a:ext>
            </a:extLst>
          </p:cNvPr>
          <p:cNvSpPr txBox="1"/>
          <p:nvPr/>
        </p:nvSpPr>
        <p:spPr>
          <a:xfrm>
            <a:off x="97585" y="4212729"/>
            <a:ext cx="152750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/>
              <a:t> </a:t>
            </a:r>
            <a:r>
              <a:rPr lang="en-GB" sz="1100" b="1" u="sng" dirty="0">
                <a:solidFill>
                  <a:srgbClr val="00B050"/>
                </a:solidFill>
              </a:rPr>
              <a:t>Fractions</a:t>
            </a:r>
          </a:p>
          <a:p>
            <a:pPr algn="ctr"/>
            <a:r>
              <a:rPr lang="en-GB" sz="1100" dirty="0">
                <a:solidFill>
                  <a:srgbClr val="00B050"/>
                </a:solidFill>
              </a:rPr>
              <a:t>Add &amp; Subtract of improper and mixed  fractions</a:t>
            </a: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B42FB331-35B0-4CBB-87E7-3C2B1C797969}"/>
              </a:ext>
            </a:extLst>
          </p:cNvPr>
          <p:cNvSpPr txBox="1"/>
          <p:nvPr/>
        </p:nvSpPr>
        <p:spPr>
          <a:xfrm>
            <a:off x="54921" y="5022916"/>
            <a:ext cx="1712142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Directed Numbers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Add, subtract multiply &amp; divide of directed numbers</a:t>
            </a: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50131B8B-8D1A-44A8-8552-F69CEF01D7AB}"/>
              </a:ext>
            </a:extLst>
          </p:cNvPr>
          <p:cNvSpPr txBox="1"/>
          <p:nvPr/>
        </p:nvSpPr>
        <p:spPr>
          <a:xfrm>
            <a:off x="3622890" y="3739803"/>
            <a:ext cx="967769" cy="1277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Prime numbers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Find common multiples &amp; factors including HCF &amp; LCM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7EA7C7E7-3991-414D-96BB-77F8E7219112}"/>
              </a:ext>
            </a:extLst>
          </p:cNvPr>
          <p:cNvSpPr txBox="1"/>
          <p:nvPr/>
        </p:nvSpPr>
        <p:spPr>
          <a:xfrm rot="2249080">
            <a:off x="8001120" y="3455924"/>
            <a:ext cx="1693938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Straight Line Graphs </a:t>
            </a:r>
            <a:r>
              <a:rPr lang="en-GB" sz="1100" dirty="0">
                <a:solidFill>
                  <a:srgbClr val="FF9900"/>
                </a:solidFill>
              </a:rPr>
              <a:t>Plot co-ordinates, identify gradiesnts  and questions of lines y = mx + c</a:t>
            </a: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3C0E6B09-AB68-4047-A869-7EF68EA4A4F9}"/>
              </a:ext>
            </a:extLst>
          </p:cNvPr>
          <p:cNvSpPr txBox="1"/>
          <p:nvPr/>
        </p:nvSpPr>
        <p:spPr>
          <a:xfrm>
            <a:off x="7363610" y="2408582"/>
            <a:ext cx="2171164" cy="6001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Representing Data</a:t>
            </a:r>
          </a:p>
          <a:p>
            <a:pPr algn="ctr"/>
            <a:r>
              <a:rPr lang="en-GB" sz="1100" dirty="0">
                <a:solidFill>
                  <a:srgbClr val="FF9900"/>
                </a:solidFill>
              </a:rPr>
              <a:t>Interpret Sample space diagrams, two way tables &amp; Venn diagrams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3E5006AE-EA9A-4156-A4B8-B612F93F5144}"/>
              </a:ext>
            </a:extLst>
          </p:cNvPr>
          <p:cNvSpPr txBox="1"/>
          <p:nvPr/>
        </p:nvSpPr>
        <p:spPr>
          <a:xfrm>
            <a:off x="8169787" y="1906134"/>
            <a:ext cx="1495593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Tables and Probability</a:t>
            </a:r>
          </a:p>
          <a:p>
            <a:pPr algn="ctr"/>
            <a:r>
              <a:rPr lang="en-GB" sz="1100" dirty="0">
                <a:solidFill>
                  <a:srgbClr val="FF9900"/>
                </a:solidFill>
              </a:rPr>
              <a:t>Product rule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BB245A27-65E3-420D-BD5B-3BD443B3B119}"/>
              </a:ext>
            </a:extLst>
          </p:cNvPr>
          <p:cNvSpPr txBox="1"/>
          <p:nvPr/>
        </p:nvSpPr>
        <p:spPr>
          <a:xfrm>
            <a:off x="7206161" y="870547"/>
            <a:ext cx="976955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70C0"/>
                </a:solidFill>
              </a:rPr>
              <a:t>Sequences </a:t>
            </a:r>
            <a:r>
              <a:rPr lang="en-GB" sz="1100" dirty="0">
                <a:solidFill>
                  <a:srgbClr val="0070C0"/>
                </a:solidFill>
              </a:rPr>
              <a:t>Finding/using nth term, geometric sequences</a:t>
            </a:r>
            <a:r>
              <a:rPr lang="en-GB" sz="1100" dirty="0"/>
              <a:t>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FBA7746C-78D0-4071-BA1A-12B8FB0A23CF}"/>
              </a:ext>
            </a:extLst>
          </p:cNvPr>
          <p:cNvSpPr txBox="1"/>
          <p:nvPr/>
        </p:nvSpPr>
        <p:spPr>
          <a:xfrm>
            <a:off x="5078593" y="834078"/>
            <a:ext cx="1292777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B050"/>
                </a:solidFill>
              </a:rPr>
              <a:t>Standard Index Form</a:t>
            </a:r>
          </a:p>
          <a:p>
            <a:r>
              <a:rPr lang="en-GB" sz="1100" dirty="0">
                <a:solidFill>
                  <a:srgbClr val="00B050"/>
                </a:solidFill>
              </a:rPr>
              <a:t>Compare, order, add, subtract, multiply and divide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FC3E01C2-5C97-4FB5-A70D-3D91D0EA8812}"/>
              </a:ext>
            </a:extLst>
          </p:cNvPr>
          <p:cNvSpPr txBox="1"/>
          <p:nvPr/>
        </p:nvSpPr>
        <p:spPr>
          <a:xfrm>
            <a:off x="4780329" y="1878628"/>
            <a:ext cx="1041220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fontAlgn="t"/>
            <a:r>
              <a:rPr lang="en-GB" sz="1100" b="1" u="sng" dirty="0">
                <a:solidFill>
                  <a:srgbClr val="00B050"/>
                </a:solidFill>
              </a:rPr>
              <a:t>Number sense</a:t>
            </a:r>
          </a:p>
          <a:p>
            <a:pPr algn="ctr" fontAlgn="t"/>
            <a:r>
              <a:rPr lang="en-GB" sz="1100" dirty="0">
                <a:solidFill>
                  <a:srgbClr val="00B050"/>
                </a:solidFill>
              </a:rPr>
              <a:t>Rounding 1.s.f, Estimating, conversions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A26D06E5-2CCC-44D0-8B95-4B790EC0C449}"/>
              </a:ext>
            </a:extLst>
          </p:cNvPr>
          <p:cNvSpPr txBox="1"/>
          <p:nvPr/>
        </p:nvSpPr>
        <p:spPr>
          <a:xfrm>
            <a:off x="2041389" y="1812512"/>
            <a:ext cx="1273192" cy="9387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9900"/>
                </a:solidFill>
              </a:rPr>
              <a:t>Interpreting all graphs</a:t>
            </a:r>
          </a:p>
          <a:p>
            <a:pPr algn="ctr"/>
            <a:r>
              <a:rPr lang="en-GB" sz="1100" dirty="0">
                <a:solidFill>
                  <a:srgbClr val="FF9900"/>
                </a:solidFill>
              </a:rPr>
              <a:t>Draw and interpret, compare and represent data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427AC9CC-FF32-4660-A77B-2C1935990617}"/>
              </a:ext>
            </a:extLst>
          </p:cNvPr>
          <p:cNvSpPr txBox="1"/>
          <p:nvPr/>
        </p:nvSpPr>
        <p:spPr>
          <a:xfrm rot="16200000">
            <a:off x="1126825" y="1569976"/>
            <a:ext cx="1249301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9900"/>
                </a:solidFill>
              </a:rPr>
              <a:t>Measure of location- Averages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376898-D743-44EC-A86E-ABE775AC5AF6}"/>
              </a:ext>
            </a:extLst>
          </p:cNvPr>
          <p:cNvSpPr txBox="1"/>
          <p:nvPr/>
        </p:nvSpPr>
        <p:spPr>
          <a:xfrm>
            <a:off x="1651900" y="278026"/>
            <a:ext cx="6399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/>
              <a:t>MATHS LEARNING JOURNEY </a:t>
            </a:r>
            <a:r>
              <a:rPr lang="en-GB" sz="2800" b="1" dirty="0" smtClean="0"/>
              <a:t>2024-25</a:t>
            </a:r>
            <a:endParaRPr lang="en-GB" sz="2800" b="1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E852F46-CE3B-4520-AF8C-9102BFEA3B11}"/>
              </a:ext>
            </a:extLst>
          </p:cNvPr>
          <p:cNvSpPr txBox="1"/>
          <p:nvPr/>
        </p:nvSpPr>
        <p:spPr>
          <a:xfrm>
            <a:off x="6678233" y="7476923"/>
            <a:ext cx="2575581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FF0000"/>
                </a:solidFill>
              </a:rPr>
              <a:t>Position and Direction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</a:rPr>
              <a:t>Four quadrants, translation &amp; reflection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21874</TotalTime>
  <Words>614</Words>
  <Application>Microsoft Office PowerPoint</Application>
  <PresentationFormat>A3 Paper (297x420 mm)</PresentationFormat>
  <Paragraphs>131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Gurdeep Kaur Ghattaura</cp:lastModifiedBy>
  <cp:revision>318</cp:revision>
  <cp:lastPrinted>2022-07-12T13:35:58Z</cp:lastPrinted>
  <dcterms:created xsi:type="dcterms:W3CDTF">2018-02-08T08:28:53Z</dcterms:created>
  <dcterms:modified xsi:type="dcterms:W3CDTF">2025-01-15T11:39:10Z</dcterms:modified>
</cp:coreProperties>
</file>